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44"/>
  </p:notesMasterIdLst>
  <p:sldIdLst>
    <p:sldId id="256" r:id="rId2"/>
    <p:sldId id="257" r:id="rId3"/>
    <p:sldId id="262" r:id="rId4"/>
    <p:sldId id="272" r:id="rId5"/>
    <p:sldId id="285" r:id="rId6"/>
    <p:sldId id="286" r:id="rId7"/>
    <p:sldId id="287" r:id="rId8"/>
    <p:sldId id="284" r:id="rId9"/>
    <p:sldId id="302" r:id="rId10"/>
    <p:sldId id="263" r:id="rId11"/>
    <p:sldId id="290" r:id="rId12"/>
    <p:sldId id="291" r:id="rId13"/>
    <p:sldId id="292" r:id="rId14"/>
    <p:sldId id="303" r:id="rId15"/>
    <p:sldId id="294" r:id="rId16"/>
    <p:sldId id="288" r:id="rId17"/>
    <p:sldId id="296" r:id="rId18"/>
    <p:sldId id="304" r:id="rId19"/>
    <p:sldId id="300" r:id="rId20"/>
    <p:sldId id="299" r:id="rId21"/>
    <p:sldId id="297" r:id="rId22"/>
    <p:sldId id="301" r:id="rId23"/>
    <p:sldId id="298" r:id="rId24"/>
    <p:sldId id="261" r:id="rId25"/>
    <p:sldId id="264" r:id="rId26"/>
    <p:sldId id="265" r:id="rId27"/>
    <p:sldId id="266" r:id="rId28"/>
    <p:sldId id="267" r:id="rId29"/>
    <p:sldId id="268" r:id="rId30"/>
    <p:sldId id="258" r:id="rId31"/>
    <p:sldId id="260" r:id="rId32"/>
    <p:sldId id="269" r:id="rId33"/>
    <p:sldId id="270" r:id="rId34"/>
    <p:sldId id="271" r:id="rId35"/>
    <p:sldId id="273" r:id="rId36"/>
    <p:sldId id="274" r:id="rId37"/>
    <p:sldId id="275" r:id="rId38"/>
    <p:sldId id="278" r:id="rId39"/>
    <p:sldId id="279" r:id="rId40"/>
    <p:sldId id="280" r:id="rId41"/>
    <p:sldId id="281" r:id="rId42"/>
    <p:sldId id="282" r:id="rId43"/>
  </p:sldIdLst>
  <p:sldSz cx="9144000" cy="5143500" type="screen16x9"/>
  <p:notesSz cx="6858000" cy="9144000"/>
  <p:embeddedFontLst>
    <p:embeddedFont>
      <p:font typeface="Nixie One" panose="020B0604020202020204" charset="0"/>
      <p:regular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Muli" panose="020B0604020202020204" charset="0"/>
      <p:regular r:id="rId48"/>
      <p: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AEC"/>
    <a:srgbClr val="16C0D3"/>
    <a:srgbClr val="17B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FD749-8B84-493F-ACF2-86473B147E2B}">
  <a:tblStyle styleId="{CE0FD749-8B84-493F-ACF2-86473B147E2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20" autoAdjust="0"/>
  </p:normalViewPr>
  <p:slideViewPr>
    <p:cSldViewPr snapToGrid="0">
      <p:cViewPr>
        <p:scale>
          <a:sx n="150" d="100"/>
          <a:sy n="150" d="100"/>
        </p:scale>
        <p:origin x="480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3843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85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6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90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1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046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63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90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1" name="Shape 1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56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733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028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89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63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9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6" name="Shape 1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15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86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5" name="Shape 1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449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1" name="Shape 1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99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6" name="Shape 1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71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6" name="Shape 1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50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5" name="Shape 1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803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1" name="Shape 1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13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9" name="Shape 1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25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5" name="Shape 1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118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0" name="Shape 1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4" name="Shape 1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23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6" name="Shape 16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2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4" name="Shape 1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2243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2" name="Shape 19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0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6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27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33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34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2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33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9" name="Shape 9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0" name="Shape 1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57" name="Shape 57"/>
          <p:cNvSpPr/>
          <p:nvPr/>
        </p:nvSpPr>
        <p:spPr>
          <a:xfrm rot="10800000" flipH="1">
            <a:off x="2809877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8" name="Shape 58"/>
          <p:cNvSpPr/>
          <p:nvPr/>
        </p:nvSpPr>
        <p:spPr>
          <a:xfrm rot="10800000" flipH="1">
            <a:off x="3602729" y="1360117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9" name="Shape 59"/>
          <p:cNvSpPr/>
          <p:nvPr/>
        </p:nvSpPr>
        <p:spPr>
          <a:xfrm rot="10800000" flipH="1">
            <a:off x="5278915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0" name="Shape 60"/>
          <p:cNvSpPr/>
          <p:nvPr/>
        </p:nvSpPr>
        <p:spPr>
          <a:xfrm rot="10800000" flipH="1">
            <a:off x="5365803" y="352332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61" name="Shape 61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2" name="Shape 6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64" name="Shape 64"/>
          <p:cNvSpPr/>
          <p:nvPr/>
        </p:nvSpPr>
        <p:spPr>
          <a:xfrm>
            <a:off x="3253023" y="113281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65" name="Shape 65"/>
          <p:cNvGrpSpPr/>
          <p:nvPr/>
        </p:nvGrpSpPr>
        <p:grpSpPr>
          <a:xfrm>
            <a:off x="4380530" y="515192"/>
            <a:ext cx="382959" cy="607110"/>
            <a:chOff x="6718575" y="2318625"/>
            <a:chExt cx="256950" cy="407375"/>
          </a:xfrm>
        </p:grpSpPr>
        <p:sp>
          <p:nvSpPr>
            <p:cNvPr id="66" name="Shape 6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3199469" y="902958"/>
            <a:ext cx="395017" cy="403296"/>
            <a:chOff x="3951850" y="2985350"/>
            <a:chExt cx="407950" cy="416500"/>
          </a:xfrm>
        </p:grpSpPr>
        <p:sp>
          <p:nvSpPr>
            <p:cNvPr id="75" name="Shape 7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79" name="Shape 79"/>
          <p:cNvGrpSpPr/>
          <p:nvPr/>
        </p:nvGrpSpPr>
        <p:grpSpPr>
          <a:xfrm rot="10800000" flipH="1">
            <a:off x="3920311" y="3981683"/>
            <a:ext cx="1303376" cy="1127987"/>
            <a:chOff x="238125" y="1431100"/>
            <a:chExt cx="3296350" cy="2852775"/>
          </a:xfrm>
        </p:grpSpPr>
        <p:sp>
          <p:nvSpPr>
            <p:cNvPr id="80" name="Shape 8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62" name="Shape 162"/>
          <p:cNvSpPr/>
          <p:nvPr/>
        </p:nvSpPr>
        <p:spPr>
          <a:xfrm rot="10800000" flipH="1">
            <a:off x="5010535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3" name="Shape 163"/>
          <p:cNvSpPr/>
          <p:nvPr/>
        </p:nvSpPr>
        <p:spPr>
          <a:xfrm rot="10800000" flipH="1">
            <a:off x="5133679" y="4056458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4" name="Shape 164"/>
          <p:cNvSpPr/>
          <p:nvPr/>
        </p:nvSpPr>
        <p:spPr>
          <a:xfrm rot="10800000" flipH="1">
            <a:off x="3101711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530387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6" name="Shape 166"/>
          <p:cNvSpPr/>
          <p:nvPr/>
        </p:nvSpPr>
        <p:spPr>
          <a:xfrm>
            <a:off x="5370709" y="4867760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67" name="Shape 167"/>
          <p:cNvGrpSpPr/>
          <p:nvPr/>
        </p:nvGrpSpPr>
        <p:grpSpPr>
          <a:xfrm>
            <a:off x="5772013" y="4056440"/>
            <a:ext cx="573943" cy="550550"/>
            <a:chOff x="5241175" y="4959100"/>
            <a:chExt cx="539775" cy="517775"/>
          </a:xfrm>
        </p:grpSpPr>
        <p:sp>
          <p:nvSpPr>
            <p:cNvPr id="168" name="Shape 1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74" name="Shape 174"/>
          <p:cNvSpPr/>
          <p:nvPr/>
        </p:nvSpPr>
        <p:spPr>
          <a:xfrm>
            <a:off x="3429213" y="3904791"/>
            <a:ext cx="377839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0" y="1735758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1" y="2821012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8" name="Shape 178"/>
          <p:cNvGrpSpPr/>
          <p:nvPr/>
        </p:nvGrpSpPr>
        <p:grpSpPr>
          <a:xfrm rot="10800000" flipH="1">
            <a:off x="421033" y="1677121"/>
            <a:ext cx="2064711" cy="1788689"/>
            <a:chOff x="4088875" y="1431100"/>
            <a:chExt cx="3293000" cy="2852775"/>
          </a:xfrm>
        </p:grpSpPr>
        <p:sp>
          <p:nvSpPr>
            <p:cNvPr id="179" name="Shape 17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226" name="Shape 226"/>
          <p:cNvSpPr/>
          <p:nvPr/>
        </p:nvSpPr>
        <p:spPr>
          <a:xfrm rot="10800000" flipH="1">
            <a:off x="66677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7" name="Shape 227"/>
          <p:cNvSpPr/>
          <p:nvPr/>
        </p:nvSpPr>
        <p:spPr>
          <a:xfrm rot="10800000" flipH="1">
            <a:off x="828675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8" name="Shape 228"/>
          <p:cNvSpPr/>
          <p:nvPr/>
        </p:nvSpPr>
        <p:spPr>
          <a:xfrm rot="10800000" flipH="1">
            <a:off x="762001" y="87795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93853" y="4692809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230" name="Shape 230"/>
          <p:cNvGrpSpPr/>
          <p:nvPr/>
        </p:nvGrpSpPr>
        <p:grpSpPr>
          <a:xfrm>
            <a:off x="996360" y="1070667"/>
            <a:ext cx="351203" cy="324660"/>
            <a:chOff x="5975075" y="2327500"/>
            <a:chExt cx="420100" cy="388350"/>
          </a:xfrm>
        </p:grpSpPr>
        <p:sp>
          <p:nvSpPr>
            <p:cNvPr id="231" name="Shape 23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233" name="Shape 233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234" name="Shape 234"/>
          <p:cNvGrpSpPr/>
          <p:nvPr/>
        </p:nvGrpSpPr>
        <p:grpSpPr>
          <a:xfrm>
            <a:off x="305255" y="553855"/>
            <a:ext cx="247468" cy="392302"/>
            <a:chOff x="6718575" y="2318625"/>
            <a:chExt cx="256950" cy="407375"/>
          </a:xfrm>
        </p:grpSpPr>
        <p:sp>
          <p:nvSpPr>
            <p:cNvPr id="235" name="Shape 2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1419989" y="3634331"/>
            <a:ext cx="342881" cy="350068"/>
            <a:chOff x="3951850" y="2985350"/>
            <a:chExt cx="407950" cy="416500"/>
          </a:xfrm>
        </p:grpSpPr>
        <p:sp>
          <p:nvSpPr>
            <p:cNvPr id="244" name="Shape 24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48" name="Shape 248"/>
          <p:cNvGrpSpPr/>
          <p:nvPr/>
        </p:nvGrpSpPr>
        <p:grpSpPr>
          <a:xfrm rot="10800000" flipH="1">
            <a:off x="-88362" y="302261"/>
            <a:ext cx="1034724" cy="895486"/>
            <a:chOff x="238125" y="1431100"/>
            <a:chExt cx="3296350" cy="2852775"/>
          </a:xfrm>
        </p:grpSpPr>
        <p:sp>
          <p:nvSpPr>
            <p:cNvPr id="249" name="Shape 249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331" name="Shape 331"/>
          <p:cNvSpPr/>
          <p:nvPr/>
        </p:nvSpPr>
        <p:spPr>
          <a:xfrm rot="10800000" flipH="1">
            <a:off x="733425" y="393603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2" name="Shape 332"/>
          <p:cNvSpPr/>
          <p:nvPr/>
        </p:nvSpPr>
        <p:spPr>
          <a:xfrm rot="10800000" flipH="1">
            <a:off x="738527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-291322" y="4148483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420730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5" name="Shape 335"/>
          <p:cNvSpPr/>
          <p:nvPr/>
        </p:nvSpPr>
        <p:spPr>
          <a:xfrm>
            <a:off x="1019339" y="416706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36" name="Shape 336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337" name="Shape 3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343" name="Shape 343"/>
          <p:cNvSpPr/>
          <p:nvPr/>
        </p:nvSpPr>
        <p:spPr>
          <a:xfrm>
            <a:off x="47203" y="4430478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2051201" y="2085608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346" name="Shape 346"/>
          <p:cNvGrpSpPr/>
          <p:nvPr/>
        </p:nvGrpSpPr>
        <p:grpSpPr>
          <a:xfrm rot="10800000" flipH="1">
            <a:off x="411210" y="1998376"/>
            <a:ext cx="1322799" cy="1145959"/>
            <a:chOff x="4088875" y="1431100"/>
            <a:chExt cx="3293000" cy="2852775"/>
          </a:xfrm>
        </p:grpSpPr>
        <p:sp>
          <p:nvSpPr>
            <p:cNvPr id="347" name="Shape 34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394" name="Shape 394"/>
          <p:cNvSpPr/>
          <p:nvPr/>
        </p:nvSpPr>
        <p:spPr>
          <a:xfrm rot="10800000" flipH="1">
            <a:off x="-123823" y="28115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95" name="Shape 395"/>
          <p:cNvSpPr/>
          <p:nvPr/>
        </p:nvSpPr>
        <p:spPr>
          <a:xfrm rot="10800000" flipH="1">
            <a:off x="638175" y="3192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96" name="Shape 396"/>
          <p:cNvSpPr/>
          <p:nvPr/>
        </p:nvSpPr>
        <p:spPr>
          <a:xfrm rot="10800000" flipH="1">
            <a:off x="752477" y="120180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97" name="Shape 397"/>
          <p:cNvSpPr/>
          <p:nvPr/>
        </p:nvSpPr>
        <p:spPr>
          <a:xfrm rot="10800000" flipH="1">
            <a:off x="657230" y="4380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98" name="Shape 398"/>
          <p:cNvGrpSpPr/>
          <p:nvPr/>
        </p:nvGrpSpPr>
        <p:grpSpPr>
          <a:xfrm>
            <a:off x="986833" y="1394517"/>
            <a:ext cx="351203" cy="324660"/>
            <a:chOff x="5975075" y="2327500"/>
            <a:chExt cx="420100" cy="388350"/>
          </a:xfrm>
        </p:grpSpPr>
        <p:sp>
          <p:nvSpPr>
            <p:cNvPr id="399" name="Shape 39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401" name="Shape 401"/>
          <p:cNvSpPr/>
          <p:nvPr/>
        </p:nvSpPr>
        <p:spPr>
          <a:xfrm>
            <a:off x="203100" y="30227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402" name="Shape 402"/>
          <p:cNvGrpSpPr/>
          <p:nvPr/>
        </p:nvGrpSpPr>
        <p:grpSpPr>
          <a:xfrm>
            <a:off x="295731" y="877705"/>
            <a:ext cx="247468" cy="392302"/>
            <a:chOff x="6718575" y="2318625"/>
            <a:chExt cx="256950" cy="407375"/>
          </a:xfrm>
        </p:grpSpPr>
        <p:sp>
          <p:nvSpPr>
            <p:cNvPr id="403" name="Shape 40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1229489" y="3310480"/>
            <a:ext cx="342881" cy="350068"/>
            <a:chOff x="3951850" y="2985350"/>
            <a:chExt cx="407950" cy="416500"/>
          </a:xfrm>
        </p:grpSpPr>
        <p:sp>
          <p:nvSpPr>
            <p:cNvPr id="412" name="Shape 41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416" name="Shape 416"/>
          <p:cNvGrpSpPr/>
          <p:nvPr/>
        </p:nvGrpSpPr>
        <p:grpSpPr>
          <a:xfrm rot="10800000" flipH="1">
            <a:off x="-97886" y="626111"/>
            <a:ext cx="1034724" cy="895486"/>
            <a:chOff x="238125" y="1431100"/>
            <a:chExt cx="3296350" cy="2852775"/>
          </a:xfrm>
        </p:grpSpPr>
        <p:sp>
          <p:nvSpPr>
            <p:cNvPr id="417" name="Shape 41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1" name="Shape 441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7" name="Shape 44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8" name="Shape 44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0" name="Shape 450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9" name="Shape 459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2" name="Shape 46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6" name="Shape 46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7" name="Shape 46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8" name="Shape 46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0" name="Shape 470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2" name="Shape 47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3" name="Shape 47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4" name="Shape 47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5" name="Shape 475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6" name="Shape 47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7" name="Shape 47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8" name="Shape 47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9" name="Shape 47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0" name="Shape 480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2" name="Shape 48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3" name="Shape 48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4" name="Shape 48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5" name="Shape 485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6" name="Shape 48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7" name="Shape 48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8" name="Shape 48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9" name="Shape 48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5" name="Shape 495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6" name="Shape 49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7" name="Shape 49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8" name="Shape 49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499" name="Shape 499"/>
          <p:cNvSpPr/>
          <p:nvPr/>
        </p:nvSpPr>
        <p:spPr>
          <a:xfrm rot="10800000" flipH="1">
            <a:off x="542925" y="361218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00" name="Shape 500"/>
          <p:cNvSpPr/>
          <p:nvPr/>
        </p:nvSpPr>
        <p:spPr>
          <a:xfrm rot="10800000" flipH="1">
            <a:off x="728999" y="424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01" name="Shape 501"/>
          <p:cNvSpPr/>
          <p:nvPr/>
        </p:nvSpPr>
        <p:spPr>
          <a:xfrm rot="10800000" flipH="1">
            <a:off x="-115052" y="3996033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02" name="Shape 502"/>
          <p:cNvSpPr/>
          <p:nvPr/>
        </p:nvSpPr>
        <p:spPr>
          <a:xfrm rot="10800000" flipH="1">
            <a:off x="411204" y="2586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03" name="Shape 503"/>
          <p:cNvSpPr/>
          <p:nvPr/>
        </p:nvSpPr>
        <p:spPr>
          <a:xfrm>
            <a:off x="828839" y="384321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504" name="Shape 504"/>
          <p:cNvGrpSpPr/>
          <p:nvPr/>
        </p:nvGrpSpPr>
        <p:grpSpPr>
          <a:xfrm>
            <a:off x="67091" y="1681689"/>
            <a:ext cx="455624" cy="437053"/>
            <a:chOff x="5241175" y="4959100"/>
            <a:chExt cx="539775" cy="517775"/>
          </a:xfrm>
        </p:grpSpPr>
        <p:sp>
          <p:nvSpPr>
            <p:cNvPr id="505" name="Shape 50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6" name="Shape 50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7" name="Shape 50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8" name="Shape 50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9" name="Shape 50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0" name="Shape 51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511" name="Shape 511"/>
          <p:cNvSpPr/>
          <p:nvPr/>
        </p:nvSpPr>
        <p:spPr>
          <a:xfrm>
            <a:off x="144930" y="4214500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12" name="Shape 512"/>
          <p:cNvSpPr txBox="1"/>
          <p:nvPr/>
        </p:nvSpPr>
        <p:spPr>
          <a:xfrm>
            <a:off x="94000" y="1929589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1732703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6" name="Shape 516"/>
          <p:cNvGrpSpPr/>
          <p:nvPr/>
        </p:nvGrpSpPr>
        <p:grpSpPr>
          <a:xfrm rot="10800000" flipH="1">
            <a:off x="411210" y="245771"/>
            <a:ext cx="1322799" cy="1145959"/>
            <a:chOff x="4088875" y="1431100"/>
            <a:chExt cx="3293000" cy="2852775"/>
          </a:xfrm>
        </p:grpSpPr>
        <p:sp>
          <p:nvSpPr>
            <p:cNvPr id="517" name="Shape 51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0" name="Shape 520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1" name="Shape 521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2" name="Shape 522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3" name="Shape 52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4" name="Shape 52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7" name="Shape 52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0" name="Shape 53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3" name="Shape 53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1" name="Shape 54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4" name="Shape 54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7" name="Shape 54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8" name="Shape 54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9" name="Shape 549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0" name="Shape 55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1" name="Shape 55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2" name="Shape 55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3" name="Shape 55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4" name="Shape 55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5" name="Shape 55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6" name="Shape 55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7" name="Shape 55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9" name="Shape 55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0" name="Shape 560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1" name="Shape 56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2" name="Shape 56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3" name="Shape 56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564" name="Shape 564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565" name="Shape 565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7" name="Shape 56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8" name="Shape 568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9" name="Shape 569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0" name="Shape 570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1" name="Shape 571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2" name="Shape 572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4" name="Shape 574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5" name="Shape 575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7" name="Shape 57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8" name="Shape 57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1" name="Shape 581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2" name="Shape 58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3" name="Shape 583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4" name="Shape 58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5" name="Shape 585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6" name="Shape 586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7" name="Shape 58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8" name="Shape 58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9" name="Shape 589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0" name="Shape 590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1" name="Shape 591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4" name="Shape 594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5" name="Shape 595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7" name="Shape 597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0" name="Shape 600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1" name="Shape 601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2" name="Shape 60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4" name="Shape 604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5" name="Shape 605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6" name="Shape 606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7" name="Shape 607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8" name="Shape 60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9" name="Shape 609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0" name="Shape 610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2" name="Shape 612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3" name="Shape 613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4" name="Shape 614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5" name="Shape 615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6" name="Shape 616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7" name="Shape 61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0" name="Shape 620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1" name="Shape 621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2" name="Shape 622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6" name="Shape 626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7" name="Shape 62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8" name="Shape 628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0" name="Shape 630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2" name="Shape 63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3" name="Shape 633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4" name="Shape 63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5" name="Shape 635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6" name="Shape 636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8" name="Shape 63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9" name="Shape 639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0" name="Shape 640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1" name="Shape 641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2" name="Shape 642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3" name="Shape 643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4" name="Shape 64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5" name="Shape 645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6" name="Shape 646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647" name="Shape 647"/>
          <p:cNvSpPr/>
          <p:nvPr/>
        </p:nvSpPr>
        <p:spPr>
          <a:xfrm rot="10800000" flipH="1">
            <a:off x="-123823" y="10589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48" name="Shape 648"/>
          <p:cNvSpPr/>
          <p:nvPr/>
        </p:nvSpPr>
        <p:spPr>
          <a:xfrm rot="10800000" flipH="1">
            <a:off x="638175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49" name="Shape 649"/>
          <p:cNvSpPr/>
          <p:nvPr/>
        </p:nvSpPr>
        <p:spPr>
          <a:xfrm rot="10800000" flipH="1">
            <a:off x="1495425" y="-13164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0" name="Shape 650"/>
          <p:cNvSpPr/>
          <p:nvPr/>
        </p:nvSpPr>
        <p:spPr>
          <a:xfrm rot="10800000" flipH="1">
            <a:off x="327805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1" name="Shape 651"/>
          <p:cNvSpPr/>
          <p:nvPr/>
        </p:nvSpPr>
        <p:spPr>
          <a:xfrm rot="10800000" flipH="1">
            <a:off x="8486777" y="42307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124827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3" name="Shape 653"/>
          <p:cNvSpPr/>
          <p:nvPr/>
        </p:nvSpPr>
        <p:spPr>
          <a:xfrm rot="10800000" flipH="1">
            <a:off x="7821349" y="2935408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4" name="Shape 654"/>
          <p:cNvSpPr/>
          <p:nvPr/>
        </p:nvSpPr>
        <p:spPr>
          <a:xfrm rot="10800000" flipH="1">
            <a:off x="8486781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655" name="Shape 655"/>
          <p:cNvGrpSpPr/>
          <p:nvPr/>
        </p:nvGrpSpPr>
        <p:grpSpPr>
          <a:xfrm>
            <a:off x="1729785" y="61067"/>
            <a:ext cx="351203" cy="324660"/>
            <a:chOff x="5975075" y="2327500"/>
            <a:chExt cx="420100" cy="388350"/>
          </a:xfrm>
        </p:grpSpPr>
        <p:sp>
          <p:nvSpPr>
            <p:cNvPr id="656" name="Shape 65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7" name="Shape 65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658" name="Shape 658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59" name="Shape 659"/>
          <p:cNvSpPr/>
          <p:nvPr/>
        </p:nvSpPr>
        <p:spPr>
          <a:xfrm>
            <a:off x="8772688" y="446181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660" name="Shape 660"/>
          <p:cNvGrpSpPr/>
          <p:nvPr/>
        </p:nvGrpSpPr>
        <p:grpSpPr>
          <a:xfrm>
            <a:off x="7354067" y="3426722"/>
            <a:ext cx="455624" cy="437053"/>
            <a:chOff x="5241175" y="4959100"/>
            <a:chExt cx="539775" cy="517775"/>
          </a:xfrm>
        </p:grpSpPr>
        <p:sp>
          <p:nvSpPr>
            <p:cNvPr id="661" name="Shape 66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2" name="Shape 66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3" name="Shape 66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4" name="Shape 66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5" name="Shape 66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6" name="Shape 66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667" name="Shape 667"/>
          <p:cNvSpPr/>
          <p:nvPr/>
        </p:nvSpPr>
        <p:spPr>
          <a:xfrm>
            <a:off x="8081330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668" name="Shape 668"/>
          <p:cNvGrpSpPr/>
          <p:nvPr/>
        </p:nvGrpSpPr>
        <p:grpSpPr>
          <a:xfrm>
            <a:off x="904281" y="515192"/>
            <a:ext cx="382959" cy="607110"/>
            <a:chOff x="6718575" y="2318625"/>
            <a:chExt cx="256950" cy="407375"/>
          </a:xfrm>
        </p:grpSpPr>
        <p:sp>
          <p:nvSpPr>
            <p:cNvPr id="669" name="Shape 66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35765" y="1840530"/>
            <a:ext cx="342881" cy="350068"/>
            <a:chOff x="3951850" y="2985350"/>
            <a:chExt cx="407950" cy="416500"/>
          </a:xfrm>
        </p:grpSpPr>
        <p:sp>
          <p:nvSpPr>
            <p:cNvPr id="678" name="Shape 6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1734003" y="2414455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2"/>
          </p:nvPr>
        </p:nvSpPr>
        <p:spPr>
          <a:xfrm>
            <a:off x="4562087" y="2414455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6" name="Shape 686"/>
          <p:cNvGrpSpPr/>
          <p:nvPr/>
        </p:nvGrpSpPr>
        <p:grpSpPr>
          <a:xfrm rot="10800000" flipH="1">
            <a:off x="411210" y="245771"/>
            <a:ext cx="1322799" cy="1145959"/>
            <a:chOff x="4088875" y="1431100"/>
            <a:chExt cx="3293000" cy="2852775"/>
          </a:xfrm>
        </p:grpSpPr>
        <p:sp>
          <p:nvSpPr>
            <p:cNvPr id="687" name="Shape 68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734" name="Shape 734"/>
          <p:cNvSpPr/>
          <p:nvPr/>
        </p:nvSpPr>
        <p:spPr>
          <a:xfrm rot="10800000" flipH="1">
            <a:off x="-123823" y="10589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5" name="Shape 735"/>
          <p:cNvSpPr/>
          <p:nvPr/>
        </p:nvSpPr>
        <p:spPr>
          <a:xfrm rot="10800000" flipH="1">
            <a:off x="638175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6" name="Shape 736"/>
          <p:cNvSpPr/>
          <p:nvPr/>
        </p:nvSpPr>
        <p:spPr>
          <a:xfrm rot="10800000" flipH="1">
            <a:off x="1495425" y="-13164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7" name="Shape 737"/>
          <p:cNvSpPr/>
          <p:nvPr/>
        </p:nvSpPr>
        <p:spPr>
          <a:xfrm rot="10800000" flipH="1">
            <a:off x="327805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738" name="Shape 738"/>
          <p:cNvGrpSpPr/>
          <p:nvPr/>
        </p:nvGrpSpPr>
        <p:grpSpPr>
          <a:xfrm>
            <a:off x="1729785" y="61067"/>
            <a:ext cx="351203" cy="324660"/>
            <a:chOff x="5975075" y="2327500"/>
            <a:chExt cx="420100" cy="388350"/>
          </a:xfrm>
        </p:grpSpPr>
        <p:sp>
          <p:nvSpPr>
            <p:cNvPr id="739" name="Shape 7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741" name="Shape 741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742" name="Shape 742"/>
          <p:cNvGrpSpPr/>
          <p:nvPr/>
        </p:nvGrpSpPr>
        <p:grpSpPr>
          <a:xfrm>
            <a:off x="904281" y="515192"/>
            <a:ext cx="382959" cy="607110"/>
            <a:chOff x="6718575" y="2318625"/>
            <a:chExt cx="256950" cy="407375"/>
          </a:xfrm>
        </p:grpSpPr>
        <p:sp>
          <p:nvSpPr>
            <p:cNvPr id="743" name="Shape 7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751" name="Shape 751"/>
          <p:cNvGrpSpPr/>
          <p:nvPr/>
        </p:nvGrpSpPr>
        <p:grpSpPr>
          <a:xfrm>
            <a:off x="335765" y="1840530"/>
            <a:ext cx="342881" cy="350068"/>
            <a:chOff x="3951850" y="2985350"/>
            <a:chExt cx="407950" cy="416500"/>
          </a:xfrm>
        </p:grpSpPr>
        <p:sp>
          <p:nvSpPr>
            <p:cNvPr id="752" name="Shape 75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756" name="Shape 756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757" name="Shape 75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839" name="Shape 839"/>
          <p:cNvSpPr/>
          <p:nvPr/>
        </p:nvSpPr>
        <p:spPr>
          <a:xfrm rot="10800000" flipH="1">
            <a:off x="8486777" y="42307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40" name="Shape 840"/>
          <p:cNvSpPr/>
          <p:nvPr/>
        </p:nvSpPr>
        <p:spPr>
          <a:xfrm rot="10800000" flipH="1">
            <a:off x="8124827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41" name="Shape 841"/>
          <p:cNvSpPr/>
          <p:nvPr/>
        </p:nvSpPr>
        <p:spPr>
          <a:xfrm rot="10800000" flipH="1">
            <a:off x="7821349" y="2935408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42" name="Shape 842"/>
          <p:cNvSpPr/>
          <p:nvPr/>
        </p:nvSpPr>
        <p:spPr>
          <a:xfrm rot="10800000" flipH="1">
            <a:off x="8486781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43" name="Shape 843"/>
          <p:cNvSpPr/>
          <p:nvPr/>
        </p:nvSpPr>
        <p:spPr>
          <a:xfrm>
            <a:off x="8772688" y="446181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844" name="Shape 844"/>
          <p:cNvGrpSpPr/>
          <p:nvPr/>
        </p:nvGrpSpPr>
        <p:grpSpPr>
          <a:xfrm>
            <a:off x="7354067" y="3426722"/>
            <a:ext cx="455624" cy="437053"/>
            <a:chOff x="5241175" y="4959100"/>
            <a:chExt cx="539775" cy="517775"/>
          </a:xfrm>
        </p:grpSpPr>
        <p:sp>
          <p:nvSpPr>
            <p:cNvPr id="845" name="Shape 84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6" name="Shape 8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7" name="Shape 8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8" name="Shape 8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9" name="Shape 8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0" name="Shape 85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851" name="Shape 851"/>
          <p:cNvSpPr/>
          <p:nvPr/>
        </p:nvSpPr>
        <p:spPr>
          <a:xfrm>
            <a:off x="8081330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1732700" y="2380907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2"/>
          </p:nvPr>
        </p:nvSpPr>
        <p:spPr>
          <a:xfrm>
            <a:off x="4020972" y="2380907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6309244" y="2380907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7" name="Shape 857"/>
          <p:cNvGrpSpPr/>
          <p:nvPr/>
        </p:nvGrpSpPr>
        <p:grpSpPr>
          <a:xfrm rot="10800000" flipH="1">
            <a:off x="411210" y="245771"/>
            <a:ext cx="1322799" cy="1145959"/>
            <a:chOff x="4088875" y="1431100"/>
            <a:chExt cx="3293000" cy="2852775"/>
          </a:xfrm>
        </p:grpSpPr>
        <p:sp>
          <p:nvSpPr>
            <p:cNvPr id="858" name="Shape 85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9" name="Shape 85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8" name="Shape 86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4" name="Shape 87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7" name="Shape 87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0" name="Shape 88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5" name="Shape 88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8" name="Shape 88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9" name="Shape 88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0" name="Shape 89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1" name="Shape 89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2" name="Shape 89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3" name="Shape 89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4" name="Shape 89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5" name="Shape 89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6" name="Shape 89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7" name="Shape 89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8" name="Shape 89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0" name="Shape 90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1" name="Shape 90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2" name="Shape 90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3" name="Shape 90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4" name="Shape 90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05" name="Shape 905"/>
          <p:cNvSpPr/>
          <p:nvPr/>
        </p:nvSpPr>
        <p:spPr>
          <a:xfrm rot="10800000" flipH="1">
            <a:off x="-123823" y="10589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06" name="Shape 906"/>
          <p:cNvSpPr/>
          <p:nvPr/>
        </p:nvSpPr>
        <p:spPr>
          <a:xfrm rot="10800000" flipH="1">
            <a:off x="638175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07" name="Shape 907"/>
          <p:cNvSpPr/>
          <p:nvPr/>
        </p:nvSpPr>
        <p:spPr>
          <a:xfrm rot="10800000" flipH="1">
            <a:off x="1495425" y="-13164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08" name="Shape 908"/>
          <p:cNvSpPr/>
          <p:nvPr/>
        </p:nvSpPr>
        <p:spPr>
          <a:xfrm rot="10800000" flipH="1">
            <a:off x="327805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909" name="Shape 909"/>
          <p:cNvGrpSpPr/>
          <p:nvPr/>
        </p:nvGrpSpPr>
        <p:grpSpPr>
          <a:xfrm>
            <a:off x="1729785" y="61067"/>
            <a:ext cx="351203" cy="324660"/>
            <a:chOff x="5975075" y="2327500"/>
            <a:chExt cx="420100" cy="388350"/>
          </a:xfrm>
        </p:grpSpPr>
        <p:sp>
          <p:nvSpPr>
            <p:cNvPr id="910" name="Shape 91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1" name="Shape 91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12" name="Shape 91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913" name="Shape 913"/>
          <p:cNvGrpSpPr/>
          <p:nvPr/>
        </p:nvGrpSpPr>
        <p:grpSpPr>
          <a:xfrm>
            <a:off x="904281" y="515192"/>
            <a:ext cx="382959" cy="607110"/>
            <a:chOff x="6718575" y="2318625"/>
            <a:chExt cx="256950" cy="407375"/>
          </a:xfrm>
        </p:grpSpPr>
        <p:sp>
          <p:nvSpPr>
            <p:cNvPr id="914" name="Shape 9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5" name="Shape 9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9" name="Shape 9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1" name="Shape 9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922" name="Shape 922"/>
          <p:cNvGrpSpPr/>
          <p:nvPr/>
        </p:nvGrpSpPr>
        <p:grpSpPr>
          <a:xfrm>
            <a:off x="335765" y="1840530"/>
            <a:ext cx="342881" cy="350068"/>
            <a:chOff x="3951850" y="2985350"/>
            <a:chExt cx="407950" cy="416500"/>
          </a:xfrm>
        </p:grpSpPr>
        <p:sp>
          <p:nvSpPr>
            <p:cNvPr id="923" name="Shape 92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4" name="Shape 92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1732703" y="821200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929" name="Shape 929"/>
          <p:cNvGrpSpPr/>
          <p:nvPr/>
        </p:nvGrpSpPr>
        <p:grpSpPr>
          <a:xfrm rot="10800000" flipH="1">
            <a:off x="411210" y="245771"/>
            <a:ext cx="1322799" cy="1145959"/>
            <a:chOff x="4088875" y="1431100"/>
            <a:chExt cx="3293000" cy="2852775"/>
          </a:xfrm>
        </p:grpSpPr>
        <p:sp>
          <p:nvSpPr>
            <p:cNvPr id="930" name="Shape 93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3" name="Shape 93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4" name="Shape 93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5" name="Shape 93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6" name="Shape 93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7" name="Shape 93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8" name="Shape 93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9" name="Shape 93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0" name="Shape 94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1" name="Shape 94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2" name="Shape 94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3" name="Shape 94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4" name="Shape 94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5" name="Shape 94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6" name="Shape 94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7" name="Shape 94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8" name="Shape 94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9" name="Shape 94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0" name="Shape 95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1" name="Shape 95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2" name="Shape 95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3" name="Shape 95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4" name="Shape 95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5" name="Shape 95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6" name="Shape 95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7" name="Shape 95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8" name="Shape 95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9" name="Shape 95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0" name="Shape 96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1" name="Shape 96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2" name="Shape 96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3" name="Shape 96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4" name="Shape 96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5" name="Shape 96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6" name="Shape 96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7" name="Shape 96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8" name="Shape 96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9" name="Shape 96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0" name="Shape 97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1" name="Shape 97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2" name="Shape 97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3" name="Shape 97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4" name="Shape 97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5" name="Shape 97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6" name="Shape 97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77" name="Shape 977"/>
          <p:cNvSpPr/>
          <p:nvPr/>
        </p:nvSpPr>
        <p:spPr>
          <a:xfrm rot="10800000" flipH="1">
            <a:off x="-123823" y="10589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78" name="Shape 978"/>
          <p:cNvSpPr/>
          <p:nvPr/>
        </p:nvSpPr>
        <p:spPr>
          <a:xfrm rot="10800000" flipH="1">
            <a:off x="638175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79" name="Shape 979"/>
          <p:cNvSpPr/>
          <p:nvPr/>
        </p:nvSpPr>
        <p:spPr>
          <a:xfrm rot="10800000" flipH="1">
            <a:off x="1495425" y="-13164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80" name="Shape 980"/>
          <p:cNvSpPr/>
          <p:nvPr/>
        </p:nvSpPr>
        <p:spPr>
          <a:xfrm rot="10800000" flipH="1">
            <a:off x="327805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981" name="Shape 981"/>
          <p:cNvGrpSpPr/>
          <p:nvPr/>
        </p:nvGrpSpPr>
        <p:grpSpPr>
          <a:xfrm>
            <a:off x="1729785" y="61067"/>
            <a:ext cx="351203" cy="324660"/>
            <a:chOff x="5975075" y="2327500"/>
            <a:chExt cx="420100" cy="388350"/>
          </a:xfrm>
        </p:grpSpPr>
        <p:sp>
          <p:nvSpPr>
            <p:cNvPr id="982" name="Shape 98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3" name="Shape 98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84" name="Shape 984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985" name="Shape 985"/>
          <p:cNvGrpSpPr/>
          <p:nvPr/>
        </p:nvGrpSpPr>
        <p:grpSpPr>
          <a:xfrm>
            <a:off x="904281" y="515192"/>
            <a:ext cx="382959" cy="607110"/>
            <a:chOff x="6718575" y="2318625"/>
            <a:chExt cx="256950" cy="407375"/>
          </a:xfrm>
        </p:grpSpPr>
        <p:sp>
          <p:nvSpPr>
            <p:cNvPr id="986" name="Shape 9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7" name="Shape 9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8" name="Shape 9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0" name="Shape 9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1" name="Shape 9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2" name="Shape 9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3" name="Shape 9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335765" y="1840530"/>
            <a:ext cx="342881" cy="350068"/>
            <a:chOff x="3951850" y="2985350"/>
            <a:chExt cx="407950" cy="416500"/>
          </a:xfrm>
        </p:grpSpPr>
        <p:sp>
          <p:nvSpPr>
            <p:cNvPr id="995" name="Shape 99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6" name="Shape 99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7" name="Shape 99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8" name="Shape 99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999" name="Shape 999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1000" name="Shape 100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082" name="Shape 1082"/>
          <p:cNvSpPr/>
          <p:nvPr/>
        </p:nvSpPr>
        <p:spPr>
          <a:xfrm rot="10800000" flipH="1">
            <a:off x="8486777" y="42307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83" name="Shape 1083"/>
          <p:cNvSpPr/>
          <p:nvPr/>
        </p:nvSpPr>
        <p:spPr>
          <a:xfrm rot="10800000" flipH="1">
            <a:off x="8124827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84" name="Shape 1084"/>
          <p:cNvSpPr/>
          <p:nvPr/>
        </p:nvSpPr>
        <p:spPr>
          <a:xfrm rot="10800000" flipH="1">
            <a:off x="7821349" y="2935408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85" name="Shape 1085"/>
          <p:cNvSpPr/>
          <p:nvPr/>
        </p:nvSpPr>
        <p:spPr>
          <a:xfrm rot="10800000" flipH="1">
            <a:off x="8486781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86" name="Shape 1086"/>
          <p:cNvSpPr/>
          <p:nvPr/>
        </p:nvSpPr>
        <p:spPr>
          <a:xfrm>
            <a:off x="8772688" y="446181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087" name="Shape 1087"/>
          <p:cNvGrpSpPr/>
          <p:nvPr/>
        </p:nvGrpSpPr>
        <p:grpSpPr>
          <a:xfrm>
            <a:off x="7354067" y="3426722"/>
            <a:ext cx="455624" cy="437053"/>
            <a:chOff x="5241175" y="4959100"/>
            <a:chExt cx="539775" cy="517775"/>
          </a:xfrm>
        </p:grpSpPr>
        <p:sp>
          <p:nvSpPr>
            <p:cNvPr id="1088" name="Shape 108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094" name="Shape 1094"/>
          <p:cNvSpPr/>
          <p:nvPr/>
        </p:nvSpPr>
        <p:spPr>
          <a:xfrm>
            <a:off x="8081330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457200" y="4406317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  <p:grpSp>
        <p:nvGrpSpPr>
          <p:cNvPr id="1097" name="Shape 1097"/>
          <p:cNvGrpSpPr/>
          <p:nvPr/>
        </p:nvGrpSpPr>
        <p:grpSpPr>
          <a:xfrm rot="10800000" flipH="1">
            <a:off x="411210" y="245771"/>
            <a:ext cx="1322799" cy="1145959"/>
            <a:chOff x="4088875" y="1431100"/>
            <a:chExt cx="3293000" cy="2852775"/>
          </a:xfrm>
        </p:grpSpPr>
        <p:sp>
          <p:nvSpPr>
            <p:cNvPr id="1098" name="Shape 109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145" name="Shape 1145"/>
          <p:cNvSpPr/>
          <p:nvPr/>
        </p:nvSpPr>
        <p:spPr>
          <a:xfrm rot="10800000" flipH="1">
            <a:off x="-123823" y="10589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46" name="Shape 1146"/>
          <p:cNvSpPr/>
          <p:nvPr/>
        </p:nvSpPr>
        <p:spPr>
          <a:xfrm rot="10800000" flipH="1">
            <a:off x="638175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47" name="Shape 1147"/>
          <p:cNvSpPr/>
          <p:nvPr/>
        </p:nvSpPr>
        <p:spPr>
          <a:xfrm rot="10800000" flipH="1">
            <a:off x="1495425" y="-131648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48" name="Shape 1148"/>
          <p:cNvSpPr/>
          <p:nvPr/>
        </p:nvSpPr>
        <p:spPr>
          <a:xfrm rot="10800000" flipH="1">
            <a:off x="327805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149" name="Shape 1149"/>
          <p:cNvGrpSpPr/>
          <p:nvPr/>
        </p:nvGrpSpPr>
        <p:grpSpPr>
          <a:xfrm>
            <a:off x="1729785" y="61067"/>
            <a:ext cx="351203" cy="324660"/>
            <a:chOff x="5975075" y="2327500"/>
            <a:chExt cx="420100" cy="388350"/>
          </a:xfrm>
        </p:grpSpPr>
        <p:sp>
          <p:nvSpPr>
            <p:cNvPr id="1150" name="Shape 115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152" name="Shape 115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153" name="Shape 1153"/>
          <p:cNvGrpSpPr/>
          <p:nvPr/>
        </p:nvGrpSpPr>
        <p:grpSpPr>
          <a:xfrm>
            <a:off x="904281" y="515192"/>
            <a:ext cx="382959" cy="607110"/>
            <a:chOff x="6718575" y="2318625"/>
            <a:chExt cx="256950" cy="407375"/>
          </a:xfrm>
        </p:grpSpPr>
        <p:sp>
          <p:nvSpPr>
            <p:cNvPr id="1154" name="Shape 1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162" name="Shape 1162"/>
          <p:cNvGrpSpPr/>
          <p:nvPr/>
        </p:nvGrpSpPr>
        <p:grpSpPr>
          <a:xfrm>
            <a:off x="335765" y="1840530"/>
            <a:ext cx="342881" cy="350068"/>
            <a:chOff x="3951850" y="2985350"/>
            <a:chExt cx="407950" cy="416500"/>
          </a:xfrm>
        </p:grpSpPr>
        <p:sp>
          <p:nvSpPr>
            <p:cNvPr id="1163" name="Shape 1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167" name="Shape 1167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1168" name="Shape 116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50" name="Shape 1250"/>
          <p:cNvSpPr/>
          <p:nvPr/>
        </p:nvSpPr>
        <p:spPr>
          <a:xfrm rot="10800000" flipH="1">
            <a:off x="8486777" y="423078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51" name="Shape 1251"/>
          <p:cNvSpPr/>
          <p:nvPr/>
        </p:nvSpPr>
        <p:spPr>
          <a:xfrm rot="10800000" flipH="1">
            <a:off x="8124827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52" name="Shape 1252"/>
          <p:cNvSpPr/>
          <p:nvPr/>
        </p:nvSpPr>
        <p:spPr>
          <a:xfrm rot="10800000" flipH="1">
            <a:off x="7821349" y="2935408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53" name="Shape 1253"/>
          <p:cNvSpPr/>
          <p:nvPr/>
        </p:nvSpPr>
        <p:spPr>
          <a:xfrm rot="10800000" flipH="1">
            <a:off x="8486781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54" name="Shape 1254"/>
          <p:cNvSpPr/>
          <p:nvPr/>
        </p:nvSpPr>
        <p:spPr>
          <a:xfrm>
            <a:off x="8772688" y="4461815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255" name="Shape 1255"/>
          <p:cNvGrpSpPr/>
          <p:nvPr/>
        </p:nvGrpSpPr>
        <p:grpSpPr>
          <a:xfrm>
            <a:off x="7354067" y="3426722"/>
            <a:ext cx="455624" cy="437053"/>
            <a:chOff x="5241175" y="4959100"/>
            <a:chExt cx="539775" cy="517775"/>
          </a:xfrm>
        </p:grpSpPr>
        <p:sp>
          <p:nvSpPr>
            <p:cNvPr id="1256" name="Shape 125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62" name="Shape 1262"/>
          <p:cNvSpPr/>
          <p:nvPr/>
        </p:nvSpPr>
        <p:spPr>
          <a:xfrm>
            <a:off x="8081330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Shape 1264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5" name="Shape 1265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312" name="Shape 1312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13" name="Shape 1313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247758" y="49700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316" name="Shape 1316"/>
          <p:cNvGrpSpPr/>
          <p:nvPr/>
        </p:nvGrpSpPr>
        <p:grpSpPr>
          <a:xfrm rot="10800000" flipH="1">
            <a:off x="8218347" y="4123097"/>
            <a:ext cx="685311" cy="593091"/>
            <a:chOff x="238125" y="1431100"/>
            <a:chExt cx="3296350" cy="2852775"/>
          </a:xfrm>
        </p:grpSpPr>
        <p:sp>
          <p:nvSpPr>
            <p:cNvPr id="1317" name="Shape 131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399" name="Shape 1399"/>
          <p:cNvSpPr/>
          <p:nvPr/>
        </p:nvSpPr>
        <p:spPr>
          <a:xfrm rot="10800000" flipH="1">
            <a:off x="8763573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400" name="Shape 1400"/>
          <p:cNvSpPr/>
          <p:nvPr/>
        </p:nvSpPr>
        <p:spPr>
          <a:xfrm rot="10800000" flipH="1">
            <a:off x="8523811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322790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763574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732703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#UsePlace:use/Collection:Nixie+One|Muli:300,400,300italic,400itali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400175" y="1991831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Навигация </a:t>
            </a:r>
            <a:r>
              <a:rPr lang="ru-RU" dirty="0" smtClean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по</a:t>
            </a:r>
            <a:r>
              <a:rPr lang="en" dirty="0" smtClean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dirty="0">
                <a:solidFill>
                  <a:srgbClr val="16C0D3"/>
                </a:solidFill>
                <a:latin typeface="Cambria"/>
                <a:ea typeface="Cambria"/>
                <a:cs typeface="Cambria"/>
                <a:sym typeface="Cambria"/>
              </a:rPr>
              <a:t>МИРЭА</a:t>
            </a:r>
          </a:p>
        </p:txBody>
      </p:sp>
      <p:sp>
        <p:nvSpPr>
          <p:cNvPr id="2" name="Rectangle 1"/>
          <p:cNvSpPr/>
          <p:nvPr/>
        </p:nvSpPr>
        <p:spPr>
          <a:xfrm>
            <a:off x="2218765" y="30092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C6DAEC"/>
                </a:solidFill>
                <a:latin typeface="Cambria" panose="02040503050406030204" pitchFamily="18" charset="0"/>
              </a:rPr>
              <a:t>Интерактивная и </a:t>
            </a:r>
            <a:r>
              <a:rPr lang="ru-RU" sz="2000" dirty="0" smtClean="0">
                <a:solidFill>
                  <a:srgbClr val="C6DAEC"/>
                </a:solidFill>
                <a:latin typeface="Cambria" panose="02040503050406030204" pitchFamily="18" charset="0"/>
              </a:rPr>
              <a:t>настенная</a:t>
            </a:r>
            <a:endParaRPr lang="ru-RU" sz="2000" dirty="0">
              <a:solidFill>
                <a:srgbClr val="C6DAEC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body" idx="1"/>
          </p:nvPr>
        </p:nvSpPr>
        <p:spPr>
          <a:xfrm>
            <a:off x="1732703" y="2414456"/>
            <a:ext cx="5078235" cy="266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37" indent="-285737"/>
            <a:r>
              <a:rPr lang="ru-RU" sz="1600" dirty="0"/>
              <a:t>Доступна при подключении к сети </a:t>
            </a:r>
            <a:r>
              <a:rPr lang="ru-RU" sz="1600" dirty="0"/>
              <a:t>интернет</a:t>
            </a:r>
            <a:r>
              <a:rPr lang="en-US" sz="1600" dirty="0"/>
              <a:t>;</a:t>
            </a:r>
            <a:endParaRPr lang="ru-RU" sz="1600" dirty="0"/>
          </a:p>
          <a:p>
            <a:pPr marL="285737" indent="-285737"/>
            <a:r>
              <a:rPr lang="ru-RU" sz="1600" dirty="0"/>
              <a:t>Легко открыть и начать </a:t>
            </a:r>
            <a:r>
              <a:rPr lang="ru-RU" sz="1600" dirty="0"/>
              <a:t>пользоваться</a:t>
            </a:r>
            <a:r>
              <a:rPr lang="en-US" sz="1600" dirty="0"/>
              <a:t>;</a:t>
            </a:r>
          </a:p>
          <a:p>
            <a:pPr marL="285737" indent="-285737"/>
            <a:r>
              <a:rPr lang="ru-RU" sz="1600" dirty="0"/>
              <a:t>Никаких </a:t>
            </a:r>
            <a:r>
              <a:rPr lang="ru-RU" sz="1600" dirty="0"/>
              <a:t>утомительных загрузок </a:t>
            </a:r>
            <a:r>
              <a:rPr lang="ru-RU" sz="1600" dirty="0"/>
              <a:t>приложений</a:t>
            </a:r>
            <a:r>
              <a:rPr lang="en-US" sz="1600" dirty="0"/>
              <a:t>.</a:t>
            </a:r>
            <a:endParaRPr lang="en" sz="1600" dirty="0">
              <a:latin typeface="Calibri Light" panose="020F0302020204030204" pitchFamily="34" charset="0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32702" y="1735601"/>
            <a:ext cx="5918676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>
                <a:latin typeface="Cambria" panose="02040503050406030204" pitchFamily="18" charset="0"/>
              </a:rPr>
              <a:t>Интерактивная навигация</a:t>
            </a:r>
            <a:endParaRPr lang="en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46147" y="1244785"/>
            <a:ext cx="6664988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>
                <a:latin typeface="Cambria" panose="02040503050406030204" pitchFamily="18" charset="0"/>
              </a:rPr>
              <a:t>Интерфейс интерактивной навигации</a:t>
            </a:r>
          </a:p>
        </p:txBody>
      </p:sp>
    </p:spTree>
    <p:extLst>
      <p:ext uri="{BB962C8B-B14F-4D97-AF65-F5344CB8AC3E}">
        <p14:creationId xmlns:p14="http://schemas.microsoft.com/office/powerpoint/2010/main" val="24318591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837911" y="2374551"/>
            <a:ext cx="31994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ru-RU" sz="1600" dirty="0">
                <a:latin typeface="Cambria" panose="02040503050406030204" pitchFamily="18" charset="0"/>
              </a:rPr>
              <a:t>Противопожарная функция:</a:t>
            </a:r>
          </a:p>
          <a:p>
            <a:pPr>
              <a:buNone/>
            </a:pPr>
            <a:endParaRPr lang="ru-RU" sz="1600" dirty="0">
              <a:latin typeface="Cambria" panose="02040503050406030204" pitchFamily="18" charset="0"/>
            </a:endParaRP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Покажет ближайшие пожарные краны;</a:t>
            </a: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Отобразит маршрут эвакуации;</a:t>
            </a: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Расскажет, что делать во время пожара.</a:t>
            </a:r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9" name="Shape 1409"/>
          <p:cNvSpPr txBox="1">
            <a:spLocks/>
          </p:cNvSpPr>
          <p:nvPr/>
        </p:nvSpPr>
        <p:spPr>
          <a:xfrm>
            <a:off x="1732702" y="482601"/>
            <a:ext cx="6598500" cy="16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  <a:buClrTx/>
              <a:buSzTx/>
            </a:pPr>
            <a:r>
              <a:rPr lang="ru-RU" dirty="0">
                <a:latin typeface="Cambria"/>
                <a:ea typeface="Cambria"/>
                <a:cs typeface="Cambria"/>
                <a:sym typeface="Cambria"/>
              </a:rPr>
              <a:t>Интерактивная система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dirty="0">
                <a:latin typeface="Cambria"/>
                <a:ea typeface="Cambria"/>
                <a:cs typeface="Cambria"/>
                <a:sym typeface="Cambria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является </a:t>
            </a:r>
            <a:r>
              <a:rPr lang="ru-RU" sz="1800" b="1" dirty="0">
                <a:solidFill>
                  <a:srgbClr val="16C0D3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базисом</a:t>
            </a:r>
            <a:r>
              <a:rPr lang="ru-RU" sz="1800" dirty="0">
                <a:solidFill>
                  <a:srgbClr val="16C0D3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 </a:t>
            </a: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для разработки новых систем и функций,</a:t>
            </a:r>
            <a:r>
              <a:rPr lang="en-US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/>
            </a:r>
            <a:br>
              <a:rPr lang="en-US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например:</a:t>
            </a:r>
          </a:p>
        </p:txBody>
      </p:sp>
      <p:sp>
        <p:nvSpPr>
          <p:cNvPr id="13" name="Shape 1516"/>
          <p:cNvSpPr txBox="1">
            <a:spLocks/>
          </p:cNvSpPr>
          <p:nvPr/>
        </p:nvSpPr>
        <p:spPr>
          <a:xfrm>
            <a:off x="4037311" y="2379617"/>
            <a:ext cx="338584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ru-RU" sz="1600" dirty="0">
                <a:latin typeface="Cambria" panose="02040503050406030204" pitchFamily="18" charset="0"/>
              </a:rPr>
              <a:t>Организация учебного процесса:</a:t>
            </a:r>
          </a:p>
          <a:p>
            <a:pPr>
              <a:buFont typeface="Muli"/>
              <a:buNone/>
            </a:pPr>
            <a:endParaRPr lang="ru-RU" sz="1600" dirty="0">
              <a:latin typeface="Cambria" panose="02040503050406030204" pitchFamily="18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Анализ занятости аудиторий;</a:t>
            </a: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Отображение учебного расписания;</a:t>
            </a: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Позволит преподавателям указывать аудитории для занятий.</a:t>
            </a:r>
          </a:p>
          <a:p>
            <a:pPr marL="285737" indent="-285737"/>
            <a:endParaRPr lang="en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140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body" idx="1"/>
          </p:nvPr>
        </p:nvSpPr>
        <p:spPr>
          <a:xfrm>
            <a:off x="1732703" y="2414456"/>
            <a:ext cx="5078235" cy="266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ru-RU" sz="1600" dirty="0"/>
              <a:t>МГТУ МИРЭА – вуз инновационных технологий</a:t>
            </a:r>
            <a:r>
              <a:rPr lang="en-US" sz="1600" dirty="0"/>
              <a:t>!</a:t>
            </a:r>
            <a:r>
              <a:rPr lang="ru-RU" sz="1600" dirty="0"/>
              <a:t> </a:t>
            </a:r>
            <a:endParaRPr lang="ru-RU" sz="1600" dirty="0"/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32699" y="800101"/>
            <a:ext cx="5918676" cy="1352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SzTx/>
            </a:pPr>
            <a:r>
              <a:rPr lang="ru-RU" dirty="0" smtClean="0">
                <a:latin typeface="Cambria" panose="02040503050406030204" pitchFamily="18" charset="0"/>
              </a:rPr>
              <a:t>Интерактивная система </a:t>
            </a: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повысит </a:t>
            </a:r>
            <a:r>
              <a:rPr lang="ru-RU" sz="1800" b="1" dirty="0">
                <a:solidFill>
                  <a:srgbClr val="16C0D3"/>
                </a:solidFill>
                <a:latin typeface="Cambria" panose="02040503050406030204" pitchFamily="18" charset="0"/>
                <a:sym typeface="Muli"/>
              </a:rPr>
              <a:t>привлекательность</a:t>
            </a:r>
            <a:r>
              <a:rPr lang="ru-RU" sz="1800" dirty="0">
                <a:solidFill>
                  <a:srgbClr val="16C0D3"/>
                </a:solidFill>
                <a:latin typeface="Cambria" panose="02040503050406030204" pitchFamily="18" charset="0"/>
                <a:sym typeface="Muli"/>
              </a:rPr>
              <a:t> </a:t>
            </a: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и успешность вуза</a:t>
            </a:r>
            <a:r>
              <a:rPr lang="en-US" sz="1800" dirty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/>
            </a:r>
            <a:br>
              <a:rPr lang="en-US" sz="1800" dirty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  <a:sym typeface="Muli"/>
              </a:rPr>
              <a:t>в глазах абитуриентов и систем оценки вузов.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159418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927351" y="1835756"/>
            <a:ext cx="5638800" cy="1453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400" dirty="0">
                <a:latin typeface="Cambria" panose="02040503050406030204" pitchFamily="18" charset="0"/>
              </a:rPr>
              <a:t>Настенная</a:t>
            </a:r>
            <a:br>
              <a:rPr lang="ru-RU" sz="4400" dirty="0">
                <a:latin typeface="Cambria" panose="02040503050406030204" pitchFamily="18" charset="0"/>
              </a:rPr>
            </a:br>
            <a:r>
              <a:rPr lang="ru-RU" sz="4400" dirty="0">
                <a:latin typeface="Cambria" panose="02040503050406030204" pitchFamily="18" charset="0"/>
              </a:rPr>
              <a:t>навигация</a:t>
            </a:r>
            <a:endParaRPr lang="en" sz="4400" dirty="0">
              <a:latin typeface="Cambria" panose="02040503050406030204" pitchFamily="18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42289929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body" idx="1"/>
          </p:nvPr>
        </p:nvSpPr>
        <p:spPr>
          <a:xfrm>
            <a:off x="1732706" y="1830253"/>
            <a:ext cx="5078235" cy="29830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37" indent="-285737"/>
            <a:r>
              <a:rPr lang="ru-RU" sz="1600" dirty="0">
                <a:latin typeface="Calibri Light" panose="020F0302020204030204" pitchFamily="34" charset="0"/>
              </a:rPr>
              <a:t>Позволяет ориентировать людей на </a:t>
            </a:r>
            <a:r>
              <a:rPr lang="ru-RU" sz="1600" dirty="0">
                <a:latin typeface="Calibri Light" panose="020F0302020204030204" pitchFamily="34" charset="0"/>
              </a:rPr>
              <a:t>ходу</a:t>
            </a:r>
            <a:r>
              <a:rPr lang="en-US" sz="1600" dirty="0">
                <a:latin typeface="Calibri Light" panose="020F0302020204030204" pitchFamily="34" charset="0"/>
              </a:rPr>
              <a:t>;</a:t>
            </a:r>
            <a:r>
              <a:rPr lang="ru-RU" sz="1600" dirty="0">
                <a:latin typeface="Calibri Light" panose="020F0302020204030204" pitchFamily="34" charset="0"/>
              </a:rPr>
              <a:t/>
            </a:r>
            <a:br>
              <a:rPr lang="ru-RU" sz="1600" dirty="0">
                <a:latin typeface="Calibri Light" panose="020F0302020204030204" pitchFamily="34" charset="0"/>
              </a:rPr>
            </a:br>
            <a:endParaRPr lang="ru-RU" sz="1600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sz="1600" dirty="0">
                <a:latin typeface="Calibri Light" panose="020F0302020204030204" pitchFamily="34" charset="0"/>
              </a:rPr>
              <a:t>Совпадает с утвержденной цветовой гаммой </a:t>
            </a:r>
            <a:r>
              <a:rPr lang="ru-RU" sz="1600" dirty="0">
                <a:latin typeface="Calibri Light" panose="020F0302020204030204" pitchFamily="34" charset="0"/>
              </a:rPr>
              <a:t>институтов (факультетов)</a:t>
            </a:r>
            <a:r>
              <a:rPr lang="en-US" sz="1600" dirty="0">
                <a:latin typeface="Calibri Light" panose="020F0302020204030204" pitchFamily="34" charset="0"/>
              </a:rPr>
              <a:t>;</a:t>
            </a:r>
          </a:p>
          <a:p>
            <a:pPr marL="285737" indent="-285737"/>
            <a:endParaRPr lang="ru-RU" sz="1600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sz="1600" dirty="0">
                <a:latin typeface="Calibri Light" panose="020F0302020204030204" pitchFamily="34" charset="0"/>
              </a:rPr>
              <a:t>Покрывает всю целевую аудиторию (не каждый будет использовать телефон, особенно, если это </a:t>
            </a:r>
            <a:r>
              <a:rPr lang="ru-RU" sz="1600" dirty="0">
                <a:latin typeface="Calibri Light" panose="020F0302020204030204" pitchFamily="34" charset="0"/>
              </a:rPr>
              <a:t>человек</a:t>
            </a:r>
            <a:r>
              <a:rPr lang="en-US" sz="1600" dirty="0">
                <a:latin typeface="Calibri Light" panose="020F0302020204030204" pitchFamily="34" charset="0"/>
              </a:rPr>
              <a:t> </a:t>
            </a:r>
            <a:r>
              <a:rPr lang="ru-RU" sz="1600" dirty="0">
                <a:latin typeface="Calibri Light" panose="020F0302020204030204" pitchFamily="34" charset="0"/>
              </a:rPr>
              <a:t>преклонного </a:t>
            </a:r>
            <a:r>
              <a:rPr lang="ru-RU" sz="1600" dirty="0">
                <a:latin typeface="Calibri Light" panose="020F0302020204030204" pitchFamily="34" charset="0"/>
              </a:rPr>
              <a:t>возраста или с плохим зрением</a:t>
            </a:r>
            <a:r>
              <a:rPr lang="ru-RU" sz="1600" dirty="0">
                <a:latin typeface="Calibri Light" panose="020F0302020204030204" pitchFamily="34" charset="0"/>
              </a:rPr>
              <a:t>)</a:t>
            </a:r>
            <a:r>
              <a:rPr lang="en-US" sz="1600" dirty="0">
                <a:latin typeface="Calibri Light" panose="020F0302020204030204" pitchFamily="34" charset="0"/>
              </a:rPr>
              <a:t>;</a:t>
            </a:r>
          </a:p>
          <a:p>
            <a:pPr marL="285737" indent="-285737"/>
            <a:endParaRPr lang="ru-RU" sz="1600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sz="1600" dirty="0">
                <a:latin typeface="Calibri Light" panose="020F0302020204030204" pitchFamily="34" charset="0"/>
              </a:rPr>
              <a:t>Эффективно решает задачу навигации.</a:t>
            </a:r>
            <a:endParaRPr lang="en" sz="1600" dirty="0">
              <a:latin typeface="Calibri Light" panose="020F0302020204030204" pitchFamily="34" charset="0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32702" y="954552"/>
            <a:ext cx="5918676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>
                <a:latin typeface="Cambria" panose="02040503050406030204" pitchFamily="18" charset="0"/>
              </a:rPr>
              <a:t>Настенная навигация</a:t>
            </a:r>
            <a:endParaRPr lang="e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114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p.vk.me/c629431/v629431135/13c36/g0e7v_75g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1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05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46150" y="814477"/>
            <a:ext cx="7243213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>
                <a:latin typeface="Cambria" panose="02040503050406030204" pitchFamily="18" charset="0"/>
              </a:rPr>
              <a:t>Пример настенного плаката</a:t>
            </a:r>
            <a:endParaRPr lang="en" dirty="0">
              <a:latin typeface="Cambria" panose="02040503050406030204" pitchFamily="18" charset="0"/>
            </a:endParaRPr>
          </a:p>
        </p:txBody>
      </p:sp>
      <p:pic>
        <p:nvPicPr>
          <p:cNvPr id="3076" name="Picture 4" descr="https://pp.vk.me/c629431/v629431135/13c40/-HY5kh5Wqx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0" y="1411946"/>
            <a:ext cx="5298767" cy="35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809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927351" y="1835756"/>
            <a:ext cx="5638800" cy="1453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400" dirty="0" smtClean="0">
                <a:latin typeface="Cambria" panose="02040503050406030204" pitchFamily="18" charset="0"/>
              </a:rPr>
              <a:t>Проблемы</a:t>
            </a:r>
            <a:r>
              <a:rPr lang="ru-RU" sz="4400" dirty="0">
                <a:latin typeface="Cambria" panose="02040503050406030204" pitchFamily="18" charset="0"/>
              </a:rPr>
              <a:t/>
            </a:r>
            <a:br>
              <a:rPr lang="ru-RU" sz="4400" dirty="0">
                <a:latin typeface="Cambria" panose="02040503050406030204" pitchFamily="18" charset="0"/>
              </a:rPr>
            </a:br>
            <a:r>
              <a:rPr lang="ru-RU" sz="4400" dirty="0" smtClean="0">
                <a:latin typeface="Cambria" panose="02040503050406030204" pitchFamily="18" charset="0"/>
              </a:rPr>
              <a:t>реализации</a:t>
            </a:r>
            <a:endParaRPr lang="en" sz="4400" dirty="0">
              <a:latin typeface="Cambria" panose="02040503050406030204" pitchFamily="18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529388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837911" y="2374551"/>
            <a:ext cx="31994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Имеется </a:t>
            </a:r>
            <a:r>
              <a:rPr lang="ru-RU" dirty="0">
                <a:latin typeface="Calibri Light" panose="020F0302020204030204" pitchFamily="34" charset="0"/>
              </a:rPr>
              <a:t>несоответствие между реальностью и планами БТИ</a:t>
            </a:r>
            <a:r>
              <a:rPr lang="ru-RU" dirty="0" smtClean="0">
                <a:latin typeface="Calibri Light" panose="020F0302020204030204" pitchFamily="34" charset="0"/>
              </a:rPr>
              <a:t>;</a:t>
            </a:r>
            <a:br>
              <a:rPr lang="ru-RU" dirty="0" smtClean="0">
                <a:latin typeface="Calibri Light" panose="020F0302020204030204" pitchFamily="34" charset="0"/>
              </a:rPr>
            </a:br>
            <a:endParaRPr lang="ru-RU" dirty="0" smtClean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Необходима проверка </a:t>
            </a:r>
            <a:r>
              <a:rPr lang="ru-RU" dirty="0">
                <a:latin typeface="Calibri Light" panose="020F0302020204030204" pitchFamily="34" charset="0"/>
              </a:rPr>
              <a:t>и доработка имеющихся планов</a:t>
            </a:r>
            <a:r>
              <a:rPr lang="ru-RU" dirty="0" smtClean="0">
                <a:latin typeface="Calibri Light" panose="020F0302020204030204" pitchFamily="34" charset="0"/>
              </a:rPr>
              <a:t>;</a:t>
            </a:r>
            <a:br>
              <a:rPr lang="ru-RU" dirty="0" smtClean="0">
                <a:latin typeface="Calibri Light" panose="020F0302020204030204" pitchFamily="34" charset="0"/>
              </a:rPr>
            </a:br>
            <a:endParaRPr lang="ru-RU" dirty="0" smtClean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Создание интерактивного плана требует сверок и работы «в поле».</a:t>
            </a:r>
          </a:p>
          <a:p>
            <a:pPr>
              <a:buNone/>
            </a:pPr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9" name="Shape 1409"/>
          <p:cNvSpPr txBox="1">
            <a:spLocks/>
          </p:cNvSpPr>
          <p:nvPr/>
        </p:nvSpPr>
        <p:spPr>
          <a:xfrm>
            <a:off x="1732702" y="482603"/>
            <a:ext cx="6598500" cy="1403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  <a:buClrTx/>
              <a:buSzTx/>
            </a:pPr>
            <a:r>
              <a:rPr lang="ru-RU" dirty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dirty="0">
                <a:latin typeface="Cambria" panose="02040503050406030204" pitchFamily="18" charset="0"/>
              </a:rPr>
              <a:t> реализации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dirty="0">
                <a:latin typeface="Cambria"/>
                <a:ea typeface="Cambria"/>
                <a:cs typeface="Cambria"/>
                <a:sym typeface="Cambria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</a:rPr>
              <a:t>План здания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13" name="Shape 1516"/>
          <p:cNvSpPr txBox="1">
            <a:spLocks/>
          </p:cNvSpPr>
          <p:nvPr/>
        </p:nvSpPr>
        <p:spPr>
          <a:xfrm>
            <a:off x="4037311" y="2379617"/>
            <a:ext cx="338584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Необходима </a:t>
            </a:r>
            <a:r>
              <a:rPr lang="ru-RU" b="1" dirty="0">
                <a:solidFill>
                  <a:srgbClr val="16C0D3"/>
                </a:solidFill>
                <a:latin typeface="Calibri Light" panose="020F0302020204030204" pitchFamily="34" charset="0"/>
              </a:rPr>
              <a:t>ручная </a:t>
            </a:r>
            <a:r>
              <a:rPr lang="ru-RU" dirty="0">
                <a:latin typeface="Calibri Light" panose="020F0302020204030204" pitchFamily="34" charset="0"/>
              </a:rPr>
              <a:t>перерисовка имеющихся планов в </a:t>
            </a:r>
            <a:r>
              <a:rPr lang="ru-RU" b="1" dirty="0">
                <a:solidFill>
                  <a:srgbClr val="16C0D3"/>
                </a:solidFill>
                <a:latin typeface="Calibri Light" panose="020F0302020204030204" pitchFamily="34" charset="0"/>
              </a:rPr>
              <a:t>структурированный</a:t>
            </a:r>
            <a:r>
              <a:rPr lang="ru-RU" dirty="0">
                <a:latin typeface="Calibri Light" panose="020F0302020204030204" pitchFamily="34" charset="0"/>
              </a:rPr>
              <a:t> формат данных, подходящий для реализации механизма поиска пути;</a:t>
            </a:r>
            <a:br>
              <a:rPr lang="ru-RU" dirty="0">
                <a:latin typeface="Calibri Light" panose="020F0302020204030204" pitchFamily="34" charset="0"/>
              </a:rPr>
            </a:br>
            <a:endParaRPr lang="ru-RU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Это требует большого количества времени из-за сложной структуры корпусов и количества аудиторий.</a:t>
            </a:r>
          </a:p>
          <a:p>
            <a:pPr marL="285737" indent="-285737"/>
            <a:endParaRPr lang="en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31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6259156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Существующая проблема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1752311" y="1483620"/>
            <a:ext cx="69540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Запутанная планировка основного здания МИРЭА порождает большое количество запутавшихся студентов и посетителей нашего вуза.</a:t>
            </a:r>
            <a:endParaRPr lang="en" sz="18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1752311" y="2653951"/>
            <a:ext cx="642014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Непрозрачная нумерация аудиторий и этажей</a:t>
            </a:r>
            <a:r>
              <a:rPr lang="ru-RU" dirty="0" smtClean="0">
                <a:latin typeface="Calibri Light" panose="020F0302020204030204" pitchFamily="34" charset="0"/>
              </a:rPr>
              <a:t>.</a:t>
            </a:r>
            <a:endParaRPr lang="en-US" dirty="0" smtClean="0">
              <a:latin typeface="Calibri Light" panose="020F0302020204030204" pitchFamily="34" charset="0"/>
            </a:endParaRPr>
          </a:p>
          <a:p>
            <a:pPr marL="285737" indent="-285737"/>
            <a:endParaRPr lang="ru-RU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Отсутствие указателей расположения ключевых кабинетов</a:t>
            </a:r>
            <a:r>
              <a:rPr lang="ru-RU" dirty="0" smtClean="0">
                <a:latin typeface="Calibri Light" panose="020F0302020204030204" pitchFamily="34" charset="0"/>
              </a:rPr>
              <a:t>.</a:t>
            </a:r>
            <a:endParaRPr lang="en-US" dirty="0" smtClean="0">
              <a:latin typeface="Calibri Light" panose="020F0302020204030204" pitchFamily="34" charset="0"/>
            </a:endParaRPr>
          </a:p>
          <a:p>
            <a:pPr marL="285737" indent="-285737"/>
            <a:endParaRPr lang="ru-RU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Множество филиалов с незнакомой планировкой для студента, преподавателя и сотрудника.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837911" y="2374551"/>
            <a:ext cx="642014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Большое </a:t>
            </a:r>
            <a:r>
              <a:rPr lang="ru-RU" dirty="0">
                <a:latin typeface="Calibri Light" panose="020F0302020204030204" pitchFamily="34" charset="0"/>
              </a:rPr>
              <a:t>количество помещений, преподавателей и сотрудников влечет за собой огромный вал рутинной работы по добавлению </a:t>
            </a:r>
            <a:r>
              <a:rPr lang="ru-RU" dirty="0" smtClean="0">
                <a:latin typeface="Calibri Light" panose="020F0302020204030204" pitchFamily="34" charset="0"/>
              </a:rPr>
              <a:t>этой информации </a:t>
            </a:r>
            <a:r>
              <a:rPr lang="ru-RU" dirty="0">
                <a:latin typeface="Calibri Light" panose="020F0302020204030204" pitchFamily="34" charset="0"/>
              </a:rPr>
              <a:t>в Базу Данных</a:t>
            </a:r>
            <a:r>
              <a:rPr lang="ru-RU" dirty="0" smtClean="0">
                <a:latin typeface="Calibri Light" panose="020F0302020204030204" pitchFamily="34" charset="0"/>
              </a:rPr>
              <a:t>;</a:t>
            </a:r>
            <a:br>
              <a:rPr lang="ru-RU" dirty="0" smtClean="0">
                <a:latin typeface="Calibri Light" panose="020F0302020204030204" pitchFamily="34" charset="0"/>
              </a:rPr>
            </a:br>
            <a:endParaRPr lang="ru-RU" dirty="0" smtClean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Текущая информация </a:t>
            </a:r>
            <a:r>
              <a:rPr lang="ru-RU" dirty="0">
                <a:latin typeface="Calibri Light" panose="020F0302020204030204" pitchFamily="34" charset="0"/>
              </a:rPr>
              <a:t>может </a:t>
            </a:r>
            <a:r>
              <a:rPr lang="ru-RU" dirty="0" smtClean="0">
                <a:latin typeface="Calibri Light" panose="020F0302020204030204" pitchFamily="34" charset="0"/>
              </a:rPr>
              <a:t>периодически изменяться, </a:t>
            </a:r>
            <a:r>
              <a:rPr lang="ru-RU" dirty="0">
                <a:latin typeface="Calibri Light" panose="020F0302020204030204" pitchFamily="34" charset="0"/>
              </a:rPr>
              <a:t>и требует постоянного мониторинга</a:t>
            </a:r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9" name="Shape 1409"/>
          <p:cNvSpPr txBox="1">
            <a:spLocks/>
          </p:cNvSpPr>
          <p:nvPr/>
        </p:nvSpPr>
        <p:spPr>
          <a:xfrm>
            <a:off x="1732702" y="482603"/>
            <a:ext cx="6598500" cy="1403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  <a:buClrTx/>
              <a:buSzTx/>
            </a:pPr>
            <a:r>
              <a:rPr lang="ru-RU" dirty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dirty="0">
                <a:latin typeface="Cambria" panose="02040503050406030204" pitchFamily="18" charset="0"/>
              </a:rPr>
              <a:t> реализации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dirty="0">
                <a:latin typeface="Cambria"/>
                <a:ea typeface="Cambria"/>
                <a:cs typeface="Cambria"/>
                <a:sym typeface="Cambria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</a:rPr>
              <a:t>Большой объем данных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0700195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32700" y="1735601"/>
            <a:ext cx="6947376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dirty="0">
                <a:latin typeface="Cambria" panose="02040503050406030204" pitchFamily="18" charset="0"/>
              </a:rPr>
              <a:t> </a:t>
            </a:r>
            <a:r>
              <a:rPr lang="ru-RU" dirty="0" smtClean="0">
                <a:latin typeface="Cambria" panose="02040503050406030204" pitchFamily="18" charset="0"/>
              </a:rPr>
              <a:t>реализации</a:t>
            </a:r>
            <a:r>
              <a:rPr lang="ru-RU" dirty="0">
                <a:latin typeface="Cambria" panose="02040503050406030204" pitchFamily="18" charset="0"/>
              </a:rPr>
              <a:t/>
            </a:r>
            <a:br>
              <a:rPr lang="ru-RU" dirty="0">
                <a:latin typeface="Cambria" panose="02040503050406030204" pitchFamily="18" charset="0"/>
              </a:rPr>
            </a:br>
            <a:r>
              <a:rPr lang="ru-RU" dirty="0">
                <a:latin typeface="Cambria" panose="02040503050406030204" pitchFamily="18" charset="0"/>
              </a:rPr>
              <a:t>(Большой объем данных)</a:t>
            </a:r>
            <a:br>
              <a:rPr lang="ru-RU" dirty="0">
                <a:latin typeface="Cambria" panose="02040503050406030204" pitchFamily="18" charset="0"/>
              </a:rPr>
            </a:br>
            <a:endParaRPr lang="en" dirty="0">
              <a:latin typeface="Cambria" panose="02040503050406030204" pitchFamily="18" charset="0"/>
            </a:endParaRPr>
          </a:p>
        </p:txBody>
      </p:sp>
      <p:sp>
        <p:nvSpPr>
          <p:cNvPr id="6" name="Shape 1508"/>
          <p:cNvSpPr txBox="1">
            <a:spLocks noGrp="1"/>
          </p:cNvSpPr>
          <p:nvPr>
            <p:ph type="body" idx="1"/>
          </p:nvPr>
        </p:nvSpPr>
        <p:spPr>
          <a:xfrm>
            <a:off x="1438838" y="2178425"/>
            <a:ext cx="5809131" cy="2875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ru-RU" dirty="0"/>
              <a:t>Большое количество помещений, преподавателей и сотрудников влечет за собой огромный вал рутинной работы по добавлению информации в Базу Данных.</a:t>
            </a:r>
          </a:p>
          <a:p>
            <a:r>
              <a:rPr lang="ru-RU" dirty="0"/>
              <a:t>Информация может изменяться в ходе жизни университета, и требует постоянного мониторинга.</a:t>
            </a:r>
          </a:p>
          <a:p>
            <a:pPr>
              <a:buNone/>
            </a:pPr>
            <a:r>
              <a:rPr lang="ru-RU" b="1" dirty="0"/>
              <a:t>Решение</a:t>
            </a:r>
            <a:r>
              <a:rPr lang="ru-RU" dirty="0"/>
              <a:t>. Привлечение активных студентов для ускорения реализации.</a:t>
            </a:r>
            <a:endParaRPr lang="en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073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837911" y="2374551"/>
            <a:ext cx="642014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ru-RU" dirty="0">
                <a:latin typeface="Calibri Light" panose="020F0302020204030204" pitchFamily="34" charset="0"/>
              </a:rPr>
              <a:t>Для создания качественной настенной навигации необходимо большое количество размещенных плакатов и указателей: у входа в корпуса, на столбах, у </a:t>
            </a:r>
            <a:r>
              <a:rPr lang="ru-RU" dirty="0" smtClean="0">
                <a:latin typeface="Calibri Light" panose="020F0302020204030204" pitchFamily="34" charset="0"/>
              </a:rPr>
              <a:t>лестничных пролетов, </a:t>
            </a:r>
            <a:r>
              <a:rPr lang="ru-RU" dirty="0">
                <a:latin typeface="Calibri Light" panose="020F0302020204030204" pitchFamily="34" charset="0"/>
              </a:rPr>
              <a:t>и </a:t>
            </a:r>
            <a:r>
              <a:rPr lang="ru-RU" dirty="0" smtClean="0">
                <a:latin typeface="Calibri Light" panose="020F0302020204030204" pitchFamily="34" charset="0"/>
              </a:rPr>
              <a:t>т.д.</a:t>
            </a:r>
          </a:p>
          <a:p>
            <a:pPr marL="285737" indent="-285737"/>
            <a:endParaRPr lang="ru-RU" dirty="0" smtClean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Уникальность каждого плаката (необходимо продумать индивидуальный дизайн и указатели).</a:t>
            </a:r>
          </a:p>
          <a:p>
            <a:pPr marL="285737" indent="-285737"/>
            <a:endParaRPr lang="ru-RU" dirty="0" smtClean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Закупка NFC-меток (связь с интерактивной навигацией</a:t>
            </a:r>
            <a:r>
              <a:rPr lang="ru-RU" dirty="0" smtClean="0">
                <a:latin typeface="Calibri Light" panose="020F0302020204030204" pitchFamily="34" charset="0"/>
              </a:rPr>
              <a:t>)</a:t>
            </a:r>
          </a:p>
          <a:p>
            <a:pPr marL="285737" indent="-285737"/>
            <a:endParaRPr lang="ru-RU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Выбор материала </a:t>
            </a:r>
            <a:r>
              <a:rPr lang="ru-RU" dirty="0" smtClean="0">
                <a:latin typeface="Calibri Light" panose="020F0302020204030204" pitchFamily="34" charset="0"/>
              </a:rPr>
              <a:t>основы плакатов (бумага/пластик)</a:t>
            </a:r>
          </a:p>
          <a:p>
            <a:pPr marL="285737" indent="-285737"/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9" name="Shape 1409"/>
          <p:cNvSpPr txBox="1">
            <a:spLocks/>
          </p:cNvSpPr>
          <p:nvPr/>
        </p:nvSpPr>
        <p:spPr>
          <a:xfrm>
            <a:off x="1732702" y="482603"/>
            <a:ext cx="6598500" cy="1403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  <a:buClrTx/>
              <a:buSzTx/>
            </a:pPr>
            <a:r>
              <a:rPr lang="ru-RU" dirty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dirty="0">
                <a:latin typeface="Cambria" panose="02040503050406030204" pitchFamily="18" charset="0"/>
              </a:rPr>
              <a:t> реализации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dirty="0">
                <a:latin typeface="Cambria"/>
                <a:ea typeface="Cambria"/>
                <a:cs typeface="Cambria"/>
                <a:sym typeface="Cambria"/>
              </a:rPr>
            </a:br>
            <a:r>
              <a:rPr lang="ru-RU" sz="1800" dirty="0">
                <a:solidFill>
                  <a:srgbClr val="C6DAEC"/>
                </a:solidFill>
                <a:latin typeface="Cambria" panose="02040503050406030204" pitchFamily="18" charset="0"/>
              </a:rPr>
              <a:t>Плакаты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56508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1732700" y="349629"/>
            <a:ext cx="6947376" cy="14253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>
                <a:solidFill>
                  <a:srgbClr val="16C0D3"/>
                </a:solidFill>
                <a:latin typeface="Cambria" panose="02040503050406030204" pitchFamily="18" charset="0"/>
              </a:rPr>
              <a:t>Проблемы</a:t>
            </a:r>
            <a:r>
              <a:rPr lang="ru-RU" dirty="0">
                <a:latin typeface="Cambria" panose="02040503050406030204" pitchFamily="18" charset="0"/>
              </a:rPr>
              <a:t> </a:t>
            </a:r>
            <a:r>
              <a:rPr lang="ru-RU" dirty="0" smtClean="0">
                <a:latin typeface="Cambria" panose="02040503050406030204" pitchFamily="18" charset="0"/>
              </a:rPr>
              <a:t>реализации</a:t>
            </a:r>
            <a:r>
              <a:rPr lang="ru-RU" dirty="0">
                <a:latin typeface="Cambria" panose="02040503050406030204" pitchFamily="18" charset="0"/>
              </a:rPr>
              <a:t/>
            </a:r>
            <a:br>
              <a:rPr lang="ru-RU" dirty="0">
                <a:latin typeface="Cambria" panose="02040503050406030204" pitchFamily="18" charset="0"/>
              </a:rPr>
            </a:br>
            <a:r>
              <a:rPr lang="ru-RU" dirty="0">
                <a:latin typeface="Cambria" panose="02040503050406030204" pitchFamily="18" charset="0"/>
              </a:rPr>
              <a:t>(Плакаты)</a:t>
            </a:r>
          </a:p>
        </p:txBody>
      </p:sp>
      <p:sp>
        <p:nvSpPr>
          <p:cNvPr id="6" name="Shape 1508"/>
          <p:cNvSpPr txBox="1">
            <a:spLocks noGrp="1"/>
          </p:cNvSpPr>
          <p:nvPr>
            <p:ph type="body" idx="1"/>
          </p:nvPr>
        </p:nvSpPr>
        <p:spPr>
          <a:xfrm>
            <a:off x="1438838" y="2178425"/>
            <a:ext cx="5809131" cy="2875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ru-RU" dirty="0"/>
              <a:t>Для создания качественной настенной навигации необходимо большое количество размещенных плакатов и указателей: у входа в корпуса, на столбах, у входа в лестничные пролеты, и т.д.</a:t>
            </a:r>
          </a:p>
          <a:p>
            <a:pPr fontAlgn="base"/>
            <a:r>
              <a:rPr lang="ru-RU" dirty="0"/>
              <a:t>Уникальность каждого плаката (необходимо продумать индивидуальный дизайн и указатели).</a:t>
            </a:r>
          </a:p>
          <a:p>
            <a:pPr fontAlgn="base"/>
            <a:r>
              <a:rPr lang="ru-RU" dirty="0"/>
              <a:t>Закупка NFC-меток (связь с интерактивной навигацией).</a:t>
            </a:r>
          </a:p>
          <a:p>
            <a:pPr fontAlgn="base"/>
            <a:r>
              <a:rPr lang="ru-RU" dirty="0"/>
              <a:t>Выбор материала основы.</a:t>
            </a:r>
          </a:p>
        </p:txBody>
      </p:sp>
    </p:spTree>
    <p:extLst>
      <p:ext uri="{BB962C8B-B14F-4D97-AF65-F5344CB8AC3E}">
        <p14:creationId xmlns:p14="http://schemas.microsoft.com/office/powerpoint/2010/main" val="8409648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>
            <a:spLocks noGrp="1"/>
          </p:cNvSpPr>
          <p:nvPr>
            <p:ph type="title"/>
          </p:nvPr>
        </p:nvSpPr>
        <p:spPr>
          <a:xfrm>
            <a:off x="1732702" y="1735601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This is a slide title</a:t>
            </a:r>
          </a:p>
        </p:txBody>
      </p:sp>
      <p:sp>
        <p:nvSpPr>
          <p:cNvPr id="1438" name="Shape 1438"/>
          <p:cNvSpPr txBox="1">
            <a:spLocks noGrp="1"/>
          </p:cNvSpPr>
          <p:nvPr>
            <p:ph type="body" idx="1"/>
          </p:nvPr>
        </p:nvSpPr>
        <p:spPr>
          <a:xfrm>
            <a:off x="1732702" y="2255125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78" indent="-228589"/>
            <a:r>
              <a:rPr lang="en"/>
              <a:t>Here you have a list of items</a:t>
            </a:r>
          </a:p>
          <a:p>
            <a:pPr marL="457178" indent="-228589"/>
            <a:r>
              <a:rPr lang="en"/>
              <a:t>And some text</a:t>
            </a:r>
          </a:p>
          <a:p>
            <a:pPr marL="457178" indent="-228589"/>
            <a:r>
              <a:rPr lang="en"/>
              <a:t>But remember not to overload your slides with content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/>
              <a:t>You audience will listen to you or read the content, but won’t do both.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title"/>
          </p:nvPr>
        </p:nvSpPr>
        <p:spPr>
          <a:xfrm>
            <a:off x="1732702" y="1735601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In two or three columns</a:t>
            </a:r>
          </a:p>
        </p:txBody>
      </p:sp>
      <p:sp>
        <p:nvSpPr>
          <p:cNvPr id="1516" name="Shape 1516"/>
          <p:cNvSpPr txBox="1">
            <a:spLocks noGrp="1"/>
          </p:cNvSpPr>
          <p:nvPr>
            <p:ph type="body" idx="1"/>
          </p:nvPr>
        </p:nvSpPr>
        <p:spPr>
          <a:xfrm>
            <a:off x="1732700" y="2380905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 dirty="0"/>
              <a:t>Yellow</a:t>
            </a:r>
          </a:p>
          <a:p>
            <a:pPr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</a:p>
        </p:txBody>
      </p:sp>
      <p:sp>
        <p:nvSpPr>
          <p:cNvPr id="1517" name="Shape 1517"/>
          <p:cNvSpPr txBox="1">
            <a:spLocks noGrp="1"/>
          </p:cNvSpPr>
          <p:nvPr>
            <p:ph type="body" idx="2"/>
          </p:nvPr>
        </p:nvSpPr>
        <p:spPr>
          <a:xfrm>
            <a:off x="4020972" y="2380905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/>
              <a:t>Blue</a:t>
            </a:r>
          </a:p>
          <a:p>
            <a:pPr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body" idx="3"/>
          </p:nvPr>
        </p:nvSpPr>
        <p:spPr>
          <a:xfrm>
            <a:off x="6309244" y="2380905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/>
              <a:t>Red</a:t>
            </a:r>
          </a:p>
          <a:p>
            <a:pPr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>
            <a:spLocks noGrp="1"/>
          </p:cNvSpPr>
          <p:nvPr>
            <p:ph type="title" idx="4294967295"/>
          </p:nvPr>
        </p:nvSpPr>
        <p:spPr>
          <a:xfrm>
            <a:off x="3933825" y="2583325"/>
            <a:ext cx="37530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3000"/>
              <a:t>A picture is worth a thousand words</a:t>
            </a:r>
          </a:p>
        </p:txBody>
      </p:sp>
      <p:sp>
        <p:nvSpPr>
          <p:cNvPr id="1524" name="Shape 1524"/>
          <p:cNvSpPr txBox="1">
            <a:spLocks noGrp="1"/>
          </p:cNvSpPr>
          <p:nvPr>
            <p:ph type="body" idx="4294967295"/>
          </p:nvPr>
        </p:nvSpPr>
        <p:spPr>
          <a:xfrm>
            <a:off x="3933825" y="3248031"/>
            <a:ext cx="3753000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 t="13292"/>
          <a:stretch/>
        </p:blipFill>
        <p:spPr>
          <a:xfrm>
            <a:off x="-438150" y="1162050"/>
            <a:ext cx="4152899" cy="3601199"/>
          </a:xfrm>
          <a:prstGeom prst="hexagon">
            <a:avLst>
              <a:gd name="adj" fmla="val 28504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title" idx="4294967295"/>
          </p:nvPr>
        </p:nvSpPr>
        <p:spPr>
          <a:xfrm>
            <a:off x="400051" y="1543051"/>
            <a:ext cx="2695500" cy="3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b="1" dirty="0"/>
              <a:t>Want big impact?</a:t>
            </a:r>
          </a:p>
          <a:p>
            <a:r>
              <a:rPr lang="en" sz="2800" b="1" dirty="0">
                <a:solidFill>
                  <a:srgbClr val="0E293C"/>
                </a:solidFill>
              </a:rPr>
              <a:t>Use big image.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/>
          <p:nvPr/>
        </p:nvSpPr>
        <p:spPr>
          <a:xfrm>
            <a:off x="1830611" y="567161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Интерактивная</a:t>
            </a:r>
            <a:b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навигация</a:t>
            </a: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4245311" y="560949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Настенная</a:t>
            </a:r>
            <a:b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ru-RU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навигация</a:t>
            </a: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3037962" y="2665273"/>
            <a:ext cx="2414699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Наибольшая эффективность</a:t>
            </a:r>
            <a:endParaRPr lang="en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title"/>
          </p:nvPr>
        </p:nvSpPr>
        <p:spPr>
          <a:xfrm>
            <a:off x="1732702" y="821201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And tables to compare data</a:t>
            </a:r>
          </a:p>
        </p:txBody>
      </p:sp>
      <p:graphicFrame>
        <p:nvGraphicFramePr>
          <p:cNvPr id="1544" name="Shape 1544"/>
          <p:cNvGraphicFramePr/>
          <p:nvPr/>
        </p:nvGraphicFramePr>
        <p:xfrm>
          <a:off x="1852600" y="2397881"/>
          <a:ext cx="5305404" cy="1818400"/>
        </p:xfrm>
        <a:graphic>
          <a:graphicData uri="http://schemas.openxmlformats.org/drawingml/2006/table">
            <a:tbl>
              <a:tblPr>
                <a:noFill/>
                <a:tableStyleId>{CE0FD749-8B84-493F-ACF2-86473B147E2B}</a:tableStyleId>
              </a:tblPr>
              <a:tblGrid>
                <a:gridCol w="1326351"/>
                <a:gridCol w="1326351"/>
                <a:gridCol w="1326351"/>
                <a:gridCol w="1326351"/>
              </a:tblGrid>
              <a:tr h="4546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50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600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</a:tr>
              <a:tr h="454600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600">
                <a:tc>
                  <a:txBody>
                    <a:bodyPr/>
                    <a:lstStyle/>
                    <a:p>
                      <a:pPr algn="r" rtl="0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>
            <a:spLocks noGrp="1"/>
          </p:cNvSpPr>
          <p:nvPr>
            <p:ph type="ctrTitle" idx="4294967295"/>
          </p:nvPr>
        </p:nvSpPr>
        <p:spPr>
          <a:xfrm>
            <a:off x="3829055" y="1474807"/>
            <a:ext cx="49910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ru-RU" sz="6000" dirty="0">
                <a:solidFill>
                  <a:srgbClr val="17BDD3"/>
                </a:solidFill>
                <a:latin typeface="Cambria" panose="02040503050406030204" pitchFamily="18" charset="0"/>
              </a:rPr>
              <a:t>Решение</a:t>
            </a:r>
            <a:endParaRPr lang="en" sz="6000" dirty="0">
              <a:solidFill>
                <a:srgbClr val="17BDD3"/>
              </a:solidFill>
              <a:latin typeface="Cambria" panose="02040503050406030204" pitchFamily="18" charset="0"/>
            </a:endParaRPr>
          </a:p>
        </p:txBody>
      </p:sp>
      <p:sp>
        <p:nvSpPr>
          <p:cNvPr id="1444" name="Shape 1444"/>
          <p:cNvSpPr txBox="1">
            <a:spLocks noGrp="1"/>
          </p:cNvSpPr>
          <p:nvPr>
            <p:ph type="subTitle" idx="4294967295"/>
          </p:nvPr>
        </p:nvSpPr>
        <p:spPr>
          <a:xfrm>
            <a:off x="3829057" y="2464811"/>
            <a:ext cx="43337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ru-RU" sz="2400" dirty="0">
                <a:solidFill>
                  <a:srgbClr val="C6DAEC"/>
                </a:solidFill>
                <a:latin typeface="Cambria" panose="02040503050406030204" pitchFamily="18" charset="0"/>
              </a:rPr>
              <a:t>Создание настенной навигации с интерактивным веб-приложением</a:t>
            </a:r>
            <a:endParaRPr lang="en" sz="2400" dirty="0">
              <a:solidFill>
                <a:srgbClr val="C6DAEC"/>
              </a:solidFill>
              <a:latin typeface="Cambria" panose="02040503050406030204" pitchFamily="18" charset="0"/>
            </a:endParaRPr>
          </a:p>
        </p:txBody>
      </p:sp>
      <p:grpSp>
        <p:nvGrpSpPr>
          <p:cNvPr id="1445" name="Shape 1445"/>
          <p:cNvGrpSpPr/>
          <p:nvPr/>
        </p:nvGrpSpPr>
        <p:grpSpPr>
          <a:xfrm flipH="1">
            <a:off x="659161" y="676999"/>
            <a:ext cx="3112543" cy="2696443"/>
            <a:chOff x="4088875" y="1431100"/>
            <a:chExt cx="3293000" cy="2852775"/>
          </a:xfrm>
        </p:grpSpPr>
        <p:sp>
          <p:nvSpPr>
            <p:cNvPr id="1446" name="Shape 144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26" name="Picture 2" descr="https://pp.vk.me/c627823/v627823135/cec0/jVW0iVKTpi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50" y="1134630"/>
            <a:ext cx="1340372" cy="18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152779" y="1354757"/>
            <a:ext cx="45620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12000" dirty="0"/>
              <a:t>Hello!</a:t>
            </a:r>
          </a:p>
        </p:txBody>
      </p:sp>
      <p:sp>
        <p:nvSpPr>
          <p:cNvPr id="1419" name="Shape 1419"/>
          <p:cNvSpPr txBox="1">
            <a:spLocks noGrp="1"/>
          </p:cNvSpPr>
          <p:nvPr>
            <p:ph type="body" idx="4294967295"/>
          </p:nvPr>
        </p:nvSpPr>
        <p:spPr>
          <a:xfrm>
            <a:off x="3286471" y="2400252"/>
            <a:ext cx="4562099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b="1"/>
              <a:t>I am Jayden Smith</a:t>
            </a:r>
          </a:p>
          <a:p>
            <a:r>
              <a:rPr lang="en"/>
              <a:t>I am here because I love to give presentations. </a:t>
            </a:r>
          </a:p>
          <a:p>
            <a:r>
              <a:rPr lang="en"/>
              <a:t>You can find me at @username</a:t>
            </a:r>
          </a:p>
        </p:txBody>
      </p:sp>
      <p:pic>
        <p:nvPicPr>
          <p:cNvPr id="1420" name="Shape 1420"/>
          <p:cNvPicPr preferRelativeResize="0"/>
          <p:nvPr/>
        </p:nvPicPr>
        <p:blipFill rotWithShape="1">
          <a:blip r:embed="rId3">
            <a:alphaModFix/>
          </a:blip>
          <a:srcRect l="9917" t="14915" r="9909" b="12960"/>
          <a:stretch/>
        </p:blipFill>
        <p:spPr>
          <a:xfrm>
            <a:off x="951001" y="677877"/>
            <a:ext cx="1883099" cy="1693799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2051206" y="2085605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 smtClean="0"/>
              <a:t>Quotations are commonly printed as a means of inspiration and to invoke philosophical thoughts from the reader.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/>
          <p:nvPr/>
        </p:nvSpPr>
        <p:spPr>
          <a:xfrm>
            <a:off x="-5678016" y="1072522"/>
            <a:ext cx="16394079" cy="780977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50" name="Shape 1550"/>
          <p:cNvSpPr txBox="1">
            <a:spLocks noGrp="1"/>
          </p:cNvSpPr>
          <p:nvPr>
            <p:ph type="title" idx="4294967295"/>
          </p:nvPr>
        </p:nvSpPr>
        <p:spPr>
          <a:xfrm>
            <a:off x="1504102" y="659277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000"/>
              <a:t>Maps</a:t>
            </a:r>
          </a:p>
        </p:txBody>
      </p:sp>
      <p:sp>
        <p:nvSpPr>
          <p:cNvPr id="1551" name="Shape 1551"/>
          <p:cNvSpPr/>
          <p:nvPr/>
        </p:nvSpPr>
        <p:spPr>
          <a:xfrm>
            <a:off x="3338561" y="2252312"/>
            <a:ext cx="701999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ru-RU"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Гл. кампус</a:t>
            </a:r>
            <a:endParaRPr lang="en" sz="8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52" name="Shape 1552"/>
          <p:cNvSpPr/>
          <p:nvPr/>
        </p:nvSpPr>
        <p:spPr>
          <a:xfrm>
            <a:off x="3174397" y="2214621"/>
            <a:ext cx="207071" cy="27437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E1C6"/>
              </a:solidFill>
            </a:endParaRPr>
          </a:p>
        </p:txBody>
      </p:sp>
      <p:sp>
        <p:nvSpPr>
          <p:cNvPr id="1553" name="Shape 1553"/>
          <p:cNvSpPr/>
          <p:nvPr/>
        </p:nvSpPr>
        <p:spPr>
          <a:xfrm>
            <a:off x="3235023" y="2626261"/>
            <a:ext cx="207071" cy="27437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E1C6"/>
              </a:solidFill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3338557" y="2872309"/>
            <a:ext cx="207071" cy="27437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E1C6"/>
              </a:solidFill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3689557" y="1940249"/>
            <a:ext cx="207071" cy="27437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E1C6"/>
              </a:solidFill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623423" y="409577"/>
            <a:ext cx="463839" cy="463813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>
            <a:spLocks noGrp="1"/>
          </p:cNvSpPr>
          <p:nvPr>
            <p:ph type="ctrTitle" idx="4294967295"/>
          </p:nvPr>
        </p:nvSpPr>
        <p:spPr>
          <a:xfrm>
            <a:off x="685800" y="-9"/>
            <a:ext cx="77724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9600" b="1">
                <a:latin typeface="Muli"/>
                <a:ea typeface="Muli"/>
                <a:cs typeface="Muli"/>
                <a:sym typeface="Muli"/>
              </a:rPr>
              <a:t>89,526,124</a:t>
            </a:r>
          </a:p>
          <a:p>
            <a:pPr algn="ctr">
              <a:spcBef>
                <a:spcPts val="600"/>
              </a:spcBef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5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48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89,526,124$</a:t>
            </a:r>
          </a:p>
        </p:txBody>
      </p:sp>
      <p:sp>
        <p:nvSpPr>
          <p:cNvPr id="1569" name="Shape 156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That’s a lot of money</a:t>
            </a:r>
          </a:p>
        </p:txBody>
      </p:sp>
      <p:sp>
        <p:nvSpPr>
          <p:cNvPr id="1570" name="Shape 1570"/>
          <p:cNvSpPr txBox="1">
            <a:spLocks noGrp="1"/>
          </p:cNvSpPr>
          <p:nvPr>
            <p:ph type="ctrTitle" idx="4294967295"/>
          </p:nvPr>
        </p:nvSpPr>
        <p:spPr>
          <a:xfrm>
            <a:off x="685800" y="3505505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4800" b="1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100%</a:t>
            </a:r>
          </a:p>
        </p:txBody>
      </p:sp>
      <p:sp>
        <p:nvSpPr>
          <p:cNvPr id="1571" name="Shape 1571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Total success!</a:t>
            </a:r>
          </a:p>
        </p:txBody>
      </p:sp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3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4800" b="1">
                <a:latin typeface="Muli"/>
                <a:ea typeface="Muli"/>
                <a:cs typeface="Muli"/>
                <a:sym typeface="Muli"/>
              </a:rPr>
              <a:t>185,244 users</a:t>
            </a:r>
          </a:p>
        </p:txBody>
      </p:sp>
      <p:sp>
        <p:nvSpPr>
          <p:cNvPr id="1573" name="Shape 1573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And a lot of users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 txBox="1">
            <a:spLocks noGrp="1"/>
          </p:cNvSpPr>
          <p:nvPr>
            <p:ph type="title"/>
          </p:nvPr>
        </p:nvSpPr>
        <p:spPr>
          <a:xfrm>
            <a:off x="1732702" y="1735601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Let’s review some concepts</a:t>
            </a:r>
          </a:p>
        </p:txBody>
      </p:sp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1732700" y="2380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000" b="1" dirty="0"/>
              <a:t>Yellow</a:t>
            </a:r>
          </a:p>
          <a:p>
            <a:pPr>
              <a:buNone/>
            </a:pPr>
            <a:r>
              <a:rPr lang="en" sz="1000" dirty="0"/>
              <a:t>Is the color of gold, butter and ripe lemons. In the spectrum of visible light, yellow is found between green and orange.</a:t>
            </a:r>
          </a:p>
        </p:txBody>
      </p:sp>
      <p:sp>
        <p:nvSpPr>
          <p:cNvPr id="1588" name="Shape 1588"/>
          <p:cNvSpPr txBox="1">
            <a:spLocks noGrp="1"/>
          </p:cNvSpPr>
          <p:nvPr>
            <p:ph type="body" idx="2"/>
          </p:nvPr>
        </p:nvSpPr>
        <p:spPr>
          <a:xfrm>
            <a:off x="4020975" y="2380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000" b="1"/>
              <a:t>Blue</a:t>
            </a:r>
          </a:p>
          <a:p>
            <a:pPr>
              <a:buNone/>
            </a:pPr>
            <a:r>
              <a:rPr lang="en" sz="1000"/>
              <a:t>Is the colour of the clear sky and the deep sea. It is located between violet and green on the optical spectrum.</a:t>
            </a:r>
          </a:p>
        </p:txBody>
      </p:sp>
      <p:sp>
        <p:nvSpPr>
          <p:cNvPr id="1589" name="Shape 1589"/>
          <p:cNvSpPr txBox="1">
            <a:spLocks noGrp="1"/>
          </p:cNvSpPr>
          <p:nvPr>
            <p:ph type="body" idx="3"/>
          </p:nvPr>
        </p:nvSpPr>
        <p:spPr>
          <a:xfrm>
            <a:off x="6309248" y="2380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000" b="1"/>
              <a:t>Red</a:t>
            </a:r>
          </a:p>
          <a:p>
            <a:pPr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</a:p>
          <a:p>
            <a:pPr>
              <a:buNone/>
            </a:pPr>
            <a:endParaRPr sz="1000"/>
          </a:p>
        </p:txBody>
      </p:sp>
      <p:sp>
        <p:nvSpPr>
          <p:cNvPr id="1590" name="Shape 1590"/>
          <p:cNvSpPr txBox="1">
            <a:spLocks noGrp="1"/>
          </p:cNvSpPr>
          <p:nvPr>
            <p:ph type="body" idx="4294967295"/>
          </p:nvPr>
        </p:nvSpPr>
        <p:spPr>
          <a:xfrm>
            <a:off x="1732700" y="3523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 b="1"/>
              <a:t>Yellow</a:t>
            </a:r>
          </a:p>
          <a:p>
            <a:r>
              <a:rPr lang="en" sz="1000"/>
              <a:t>Is the color of gold, butter and ripe lemons. In the spectrum of visible light, yellow is found between green and orange.</a:t>
            </a:r>
          </a:p>
        </p:txBody>
      </p:sp>
      <p:sp>
        <p:nvSpPr>
          <p:cNvPr id="1591" name="Shape 1591"/>
          <p:cNvSpPr txBox="1">
            <a:spLocks noGrp="1"/>
          </p:cNvSpPr>
          <p:nvPr>
            <p:ph type="body" idx="4294967295"/>
          </p:nvPr>
        </p:nvSpPr>
        <p:spPr>
          <a:xfrm>
            <a:off x="4020975" y="3523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 b="1"/>
              <a:t>Blue</a:t>
            </a:r>
          </a:p>
          <a:p>
            <a:r>
              <a:rPr lang="en" sz="1000"/>
              <a:t>Is the colour of the clear sky and the deep sea. It is located between violet and green on the optical spectrum.</a:t>
            </a:r>
          </a:p>
        </p:txBody>
      </p:sp>
      <p:sp>
        <p:nvSpPr>
          <p:cNvPr id="1592" name="Shape 1592"/>
          <p:cNvSpPr txBox="1">
            <a:spLocks noGrp="1"/>
          </p:cNvSpPr>
          <p:nvPr>
            <p:ph type="body" idx="4294967295"/>
          </p:nvPr>
        </p:nvSpPr>
        <p:spPr>
          <a:xfrm>
            <a:off x="6309248" y="3523901"/>
            <a:ext cx="2176800" cy="11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 b="1"/>
              <a:t>Red</a:t>
            </a:r>
          </a:p>
          <a:p>
            <a:r>
              <a:rPr lang="en" sz="1000"/>
              <a:t>Is the color of blood, and because of this it has historically been associated with sacrifice, danger and courage. </a:t>
            </a:r>
          </a:p>
          <a:p>
            <a:endParaRPr sz="1000"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457200" y="4406315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pic>
        <p:nvPicPr>
          <p:cNvPr id="1598" name="Shape 1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29" y="443782"/>
            <a:ext cx="4476751" cy="37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5647244" y="122629"/>
            <a:ext cx="2879503" cy="4072344"/>
            <a:chOff x="5647237" y="122629"/>
            <a:chExt cx="2879503" cy="4072344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5012" y="486103"/>
              <a:ext cx="2481320" cy="3354377"/>
            </a:xfrm>
            <a:prstGeom prst="rect">
              <a:avLst/>
            </a:prstGeom>
          </p:spPr>
        </p:pic>
        <p:sp>
          <p:nvSpPr>
            <p:cNvPr id="7" name="Shape 1619"/>
            <p:cNvSpPr/>
            <p:nvPr/>
          </p:nvSpPr>
          <p:spPr>
            <a:xfrm>
              <a:off x="5647237" y="122629"/>
              <a:ext cx="2879503" cy="4072344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184769"/>
            </a:solidFill>
            <a:ln w="19050" cap="flat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4807452" y="292084"/>
            <a:ext cx="2075120" cy="4163909"/>
            <a:chOff x="4337854" y="426190"/>
            <a:chExt cx="2075120" cy="416390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305" y="767124"/>
              <a:ext cx="1881236" cy="3385177"/>
            </a:xfrm>
            <a:prstGeom prst="rect">
              <a:avLst/>
            </a:prstGeom>
          </p:spPr>
        </p:pic>
        <p:sp>
          <p:nvSpPr>
            <p:cNvPr id="1603" name="Shape 1603"/>
            <p:cNvSpPr/>
            <p:nvPr/>
          </p:nvSpPr>
          <p:spPr>
            <a:xfrm>
              <a:off x="4337854" y="426190"/>
              <a:ext cx="2075120" cy="4163909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184769"/>
            </a:solidFill>
            <a:ln w="19050" cap="flat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04" name="Shape 1604"/>
          <p:cNvSpPr txBox="1">
            <a:spLocks noGrp="1"/>
          </p:cNvSpPr>
          <p:nvPr>
            <p:ph type="body" idx="4294967295"/>
          </p:nvPr>
        </p:nvSpPr>
        <p:spPr>
          <a:xfrm>
            <a:off x="457202" y="1476377"/>
            <a:ext cx="4101900" cy="271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2400" b="1" dirty="0">
                <a:solidFill>
                  <a:srgbClr val="19BBD5"/>
                </a:solidFill>
                <a:latin typeface="Cambria" panose="02040503050406030204" pitchFamily="18" charset="0"/>
              </a:rPr>
              <a:t>Мультиплатформенность</a:t>
            </a:r>
            <a:endParaRPr lang="en" b="1" dirty="0">
              <a:solidFill>
                <a:srgbClr val="19BBD5"/>
              </a:solidFill>
              <a:latin typeface="Cambria" panose="02040503050406030204" pitchFamily="18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Интерактивная навигация будет работать на любом мобильном устройстве, будь то планшет или смартфон,</a:t>
            </a:r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под управлением </a:t>
            </a:r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Android, iOs </a:t>
            </a:r>
            <a:r>
              <a:rPr lang="ru-RU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или </a:t>
            </a:r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Windows</a:t>
            </a:r>
            <a:endParaRPr lang="en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606" name="Shape 1606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" name="Группа 2"/>
          <p:cNvGrpSpPr/>
          <p:nvPr/>
        </p:nvGrpSpPr>
        <p:grpSpPr>
          <a:xfrm>
            <a:off x="6704120" y="1029688"/>
            <a:ext cx="1863608" cy="3921827"/>
            <a:chOff x="3406050" y="1041874"/>
            <a:chExt cx="1863608" cy="3921827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589" y="1609344"/>
              <a:ext cx="1562529" cy="2777284"/>
            </a:xfrm>
            <a:prstGeom prst="rect">
              <a:avLst/>
            </a:prstGeom>
          </p:spPr>
        </p:pic>
        <p:sp>
          <p:nvSpPr>
            <p:cNvPr id="6" name="Shape 1611"/>
            <p:cNvSpPr/>
            <p:nvPr/>
          </p:nvSpPr>
          <p:spPr>
            <a:xfrm>
              <a:off x="3406050" y="1041874"/>
              <a:ext cx="1863608" cy="3921827"/>
            </a:xfrm>
            <a:custGeom>
              <a:avLst/>
              <a:gdLst/>
              <a:ahLst/>
              <a:cxnLst/>
              <a:rect l="0" t="0" r="0" b="0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184769"/>
            </a:solidFill>
            <a:ln w="19050" cap="flat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/>
        </p:nvSpPr>
        <p:spPr>
          <a:xfrm>
            <a:off x="3619502" y="358929"/>
            <a:ext cx="4927316" cy="383597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28" name="Shape 1628"/>
          <p:cNvSpPr/>
          <p:nvPr/>
        </p:nvSpPr>
        <p:spPr>
          <a:xfrm>
            <a:off x="3825696" y="562633"/>
            <a:ext cx="4514999" cy="28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sp>
        <p:nvSpPr>
          <p:cNvPr id="1629" name="Shape 1629"/>
          <p:cNvSpPr txBox="1">
            <a:spLocks noGrp="1"/>
          </p:cNvSpPr>
          <p:nvPr>
            <p:ph type="body" idx="4294967295"/>
          </p:nvPr>
        </p:nvSpPr>
        <p:spPr>
          <a:xfrm>
            <a:off x="457201" y="1476377"/>
            <a:ext cx="2838299" cy="271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b="1">
                <a:solidFill>
                  <a:srgbClr val="19BBD5"/>
                </a:solidFill>
              </a:rPr>
              <a:t>Desktop project</a:t>
            </a:r>
          </a:p>
          <a:p>
            <a:r>
              <a:rPr lang="en" sz="1800"/>
              <a:t>Show and explain your web, app or software projects using these gadget templates.</a:t>
            </a:r>
          </a:p>
        </p:txBody>
      </p:sp>
      <p:grpSp>
        <p:nvGrpSpPr>
          <p:cNvPr id="1630" name="Shape 1630"/>
          <p:cNvGrpSpPr/>
          <p:nvPr/>
        </p:nvGrpSpPr>
        <p:grpSpPr>
          <a:xfrm>
            <a:off x="707163" y="503827"/>
            <a:ext cx="318996" cy="307211"/>
            <a:chOff x="2583325" y="2972875"/>
            <a:chExt cx="462850" cy="445750"/>
          </a:xfrm>
        </p:grpSpPr>
        <p:sp>
          <p:nvSpPr>
            <p:cNvPr id="1631" name="Shape 1631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>
            <a:spLocks noGrp="1"/>
          </p:cNvSpPr>
          <p:nvPr>
            <p:ph type="ctrTitle" idx="4294967295"/>
          </p:nvPr>
        </p:nvSpPr>
        <p:spPr>
          <a:xfrm>
            <a:off x="3152779" y="1354757"/>
            <a:ext cx="45620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8000"/>
              <a:t>Thanks!</a:t>
            </a:r>
          </a:p>
        </p:txBody>
      </p:sp>
      <p:sp>
        <p:nvSpPr>
          <p:cNvPr id="1638" name="Shape 1638"/>
          <p:cNvSpPr txBox="1">
            <a:spLocks noGrp="1"/>
          </p:cNvSpPr>
          <p:nvPr>
            <p:ph type="body" idx="4294967295"/>
          </p:nvPr>
        </p:nvSpPr>
        <p:spPr>
          <a:xfrm>
            <a:off x="3286471" y="2400252"/>
            <a:ext cx="4562099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b="1"/>
              <a:t>Any questions?</a:t>
            </a:r>
          </a:p>
          <a:p>
            <a:pPr>
              <a:buClr>
                <a:schemeClr val="dk1"/>
              </a:buClr>
              <a:buSzPct val="78571"/>
            </a:pPr>
            <a:r>
              <a:rPr lang="en"/>
              <a:t>You can find me at:</a:t>
            </a:r>
          </a:p>
          <a:p>
            <a:pPr marL="457178" indent="-228589"/>
            <a:r>
              <a:rPr lang="en"/>
              <a:t>@username</a:t>
            </a:r>
          </a:p>
          <a:p>
            <a:pPr marL="457178" indent="-228589"/>
            <a:r>
              <a:rPr lang="en"/>
              <a:t>user@mail.me</a:t>
            </a:r>
          </a:p>
        </p:txBody>
      </p:sp>
      <p:grpSp>
        <p:nvGrpSpPr>
          <p:cNvPr id="1639" name="Shape 1639"/>
          <p:cNvGrpSpPr/>
          <p:nvPr/>
        </p:nvGrpSpPr>
        <p:grpSpPr>
          <a:xfrm flipH="1">
            <a:off x="905355" y="670082"/>
            <a:ext cx="2152304" cy="1864573"/>
            <a:chOff x="4088875" y="1431100"/>
            <a:chExt cx="3293000" cy="2852775"/>
          </a:xfrm>
        </p:grpSpPr>
        <p:sp>
          <p:nvSpPr>
            <p:cNvPr id="1640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87" name="Shape 1687"/>
          <p:cNvSpPr/>
          <p:nvPr/>
        </p:nvSpPr>
        <p:spPr>
          <a:xfrm>
            <a:off x="1591719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title"/>
          </p:nvPr>
        </p:nvSpPr>
        <p:spPr>
          <a:xfrm>
            <a:off x="1732702" y="821201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ru-RU" dirty="0" smtClean="0">
                <a:latin typeface="Cambria" panose="02040503050406030204" pitchFamily="18" charset="0"/>
              </a:rPr>
              <a:t>Как это работает</a:t>
            </a:r>
            <a:r>
              <a:rPr lang="en-US" dirty="0">
                <a:latin typeface="Cambria" panose="02040503050406030204" pitchFamily="18" charset="0"/>
              </a:rPr>
              <a:t>?</a:t>
            </a:r>
            <a:endParaRPr lang="en" dirty="0">
              <a:latin typeface="Cambria" panose="02040503050406030204" pitchFamily="18" charset="0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439295" y="2328352"/>
            <a:ext cx="2437732" cy="1325100"/>
          </a:xfrm>
          <a:prstGeom prst="homePlate">
            <a:avLst>
              <a:gd name="adj" fmla="val 30129"/>
            </a:avLst>
          </a:prstGeom>
          <a:noFill/>
          <a:ln w="28575" cap="flat" cmpd="sng">
            <a:solidFill>
              <a:srgbClr val="00E1C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Входим в систему</a:t>
            </a:r>
            <a:endParaRPr lang="ru-RU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2928550" y="2328352"/>
            <a:ext cx="2484705" cy="1325100"/>
          </a:xfrm>
          <a:prstGeom prst="chevron">
            <a:avLst>
              <a:gd name="adj" fmla="val 29853"/>
            </a:avLst>
          </a:prstGeom>
          <a:noFill/>
          <a:ln w="28575" cap="flat" cmpd="sng">
            <a:solidFill>
              <a:srgbClr val="19B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Вводим номер аудитории или фамилию сотрудника</a:t>
            </a:r>
            <a:endParaRPr lang="en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5455300" y="2328352"/>
            <a:ext cx="2484705" cy="1325100"/>
          </a:xfrm>
          <a:prstGeom prst="chevron">
            <a:avLst>
              <a:gd name="adj" fmla="val 29853"/>
            </a:avLst>
          </a:prstGeom>
          <a:noFill/>
          <a:ln w="28575" cap="flat" cmpd="sng">
            <a:solidFill>
              <a:srgbClr val="3292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ru-RU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Система выдает маршрут и полную информацию</a:t>
            </a:r>
            <a:endParaRPr lang="en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 txBox="1">
            <a:spLocks noGrp="1"/>
          </p:cNvSpPr>
          <p:nvPr>
            <p:ph type="title"/>
          </p:nvPr>
        </p:nvSpPr>
        <p:spPr>
          <a:xfrm>
            <a:off x="1732702" y="1735601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</a:p>
        </p:txBody>
      </p:sp>
      <p:sp>
        <p:nvSpPr>
          <p:cNvPr id="1693" name="Shape 1693"/>
          <p:cNvSpPr txBox="1">
            <a:spLocks noGrp="1"/>
          </p:cNvSpPr>
          <p:nvPr>
            <p:ph type="body" idx="1"/>
          </p:nvPr>
        </p:nvSpPr>
        <p:spPr>
          <a:xfrm>
            <a:off x="1732702" y="2255125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178" indent="-228589">
              <a:lnSpc>
                <a:spcPct val="115000"/>
              </a:lnSpc>
              <a:buClr>
                <a:srgbClr val="C6DAEC"/>
              </a:buClr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</a:p>
          <a:p>
            <a:pPr marL="457178" indent="-228589">
              <a:lnSpc>
                <a:spcPct val="115000"/>
              </a:lnSpc>
              <a:buClr>
                <a:srgbClr val="C6DAEC"/>
              </a:buClr>
            </a:pPr>
            <a:r>
              <a:rPr lang="en"/>
              <a:t>Photographs by </a:t>
            </a:r>
            <a:r>
              <a:rPr lang="en" u="sng">
                <a:hlinkClick r:id="rId4"/>
              </a:rPr>
              <a:t>Unsplash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>
            <a:spLocks noGrp="1"/>
          </p:cNvSpPr>
          <p:nvPr>
            <p:ph type="title" idx="4294967295"/>
          </p:nvPr>
        </p:nvSpPr>
        <p:spPr>
          <a:xfrm>
            <a:off x="1732706" y="706901"/>
            <a:ext cx="6258899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19BBD5"/>
                </a:solidFill>
              </a:rPr>
              <a:t>Presentation design</a:t>
            </a:r>
          </a:p>
        </p:txBody>
      </p:sp>
      <p:sp>
        <p:nvSpPr>
          <p:cNvPr id="1699" name="Shape 1699"/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/>
              <a:t>This presentation uses the following typographies and colors:</a:t>
            </a:r>
          </a:p>
          <a:p>
            <a:pPr marL="457178" indent="-228589">
              <a:lnSpc>
                <a:spcPct val="115000"/>
              </a:lnSpc>
              <a:buSzPct val="100000"/>
            </a:pPr>
            <a:r>
              <a:rPr lang="en" sz="1200"/>
              <a:t>Titles: Nixie One</a:t>
            </a:r>
          </a:p>
          <a:p>
            <a:pPr marL="457178" indent="-228589">
              <a:lnSpc>
                <a:spcPct val="115000"/>
              </a:lnSpc>
              <a:buSzPct val="100000"/>
            </a:pPr>
            <a:r>
              <a:rPr lang="en" sz="1200"/>
              <a:t>Body copy: Muli</a:t>
            </a:r>
          </a:p>
          <a:p>
            <a:pPr>
              <a:lnSpc>
                <a:spcPct val="115000"/>
              </a:lnSpc>
            </a:pPr>
            <a:r>
              <a:rPr lang="en" sz="1200"/>
              <a:t>You can download the fonts on this page:</a:t>
            </a:r>
          </a:p>
          <a:p>
            <a:pPr>
              <a:lnSpc>
                <a:spcPct val="115000"/>
              </a:lnSpc>
            </a:pPr>
            <a:r>
              <a:rPr lang="en" sz="1000" u="sng">
                <a:solidFill>
                  <a:srgbClr val="00E1C6"/>
                </a:solidFill>
                <a:hlinkClick r:id="rId3"/>
              </a:rPr>
              <a:t>http://www.google.com/fonts#UsePlace:use/Collection:Nixie+One|Muli:300,400,300italic,400italic</a:t>
            </a:r>
          </a:p>
          <a:p>
            <a:pPr>
              <a:lnSpc>
                <a:spcPct val="115000"/>
              </a:lnSpc>
            </a:pPr>
            <a:r>
              <a:rPr lang="en" sz="1200"/>
              <a:t>Click on the “arrow button” that appears on the top right</a:t>
            </a:r>
          </a:p>
          <a:p>
            <a:pPr>
              <a:lnSpc>
                <a:spcPct val="115000"/>
              </a:lnSpc>
            </a:pPr>
            <a:endParaRPr sz="1200"/>
          </a:p>
          <a:p>
            <a:pPr>
              <a:lnSpc>
                <a:spcPct val="115000"/>
              </a:lnSpc>
            </a:pPr>
            <a:r>
              <a:rPr lang="en" sz="1200">
                <a:solidFill>
                  <a:srgbClr val="C6DAEC"/>
                </a:solidFill>
              </a:rPr>
              <a:t>Aquamarina </a:t>
            </a:r>
            <a:r>
              <a:rPr lang="en" sz="1200" b="1">
                <a:solidFill>
                  <a:srgbClr val="00E1C6"/>
                </a:solidFill>
              </a:rPr>
              <a:t>#00e1c6</a:t>
            </a:r>
            <a:r>
              <a:rPr lang="en" sz="1200">
                <a:solidFill>
                  <a:srgbClr val="C6DAEC"/>
                </a:solidFill>
              </a:rPr>
              <a:t>  /  Turquoise </a:t>
            </a:r>
            <a:r>
              <a:rPr lang="en" sz="1200" b="1">
                <a:solidFill>
                  <a:srgbClr val="19BBD5"/>
                </a:solidFill>
              </a:rPr>
              <a:t>#19bbd5</a:t>
            </a:r>
            <a:r>
              <a:rPr lang="en" sz="1200">
                <a:solidFill>
                  <a:srgbClr val="C6DAEC"/>
                </a:solidFill>
              </a:rPr>
              <a:t>  /  Skyblue </a:t>
            </a:r>
            <a:r>
              <a:rPr lang="en" sz="1200" b="1">
                <a:solidFill>
                  <a:srgbClr val="2C9DDE"/>
                </a:solidFill>
              </a:rPr>
              <a:t>#2c9dde</a:t>
            </a:r>
            <a:r>
              <a:rPr lang="en" sz="1200">
                <a:solidFill>
                  <a:srgbClr val="C6DAEC"/>
                </a:solidFill>
              </a:rPr>
              <a:t>  /  </a:t>
            </a:r>
          </a:p>
          <a:p>
            <a:pPr>
              <a:lnSpc>
                <a:spcPct val="115000"/>
              </a:lnSpc>
            </a:pPr>
            <a:r>
              <a:rPr lang="en" sz="1200">
                <a:solidFill>
                  <a:srgbClr val="C6DAEC"/>
                </a:solidFill>
              </a:rPr>
              <a:t>Light gray </a:t>
            </a:r>
            <a:r>
              <a:rPr lang="en" sz="1200" b="1">
                <a:solidFill>
                  <a:srgbClr val="C6DAEC"/>
                </a:solidFill>
              </a:rPr>
              <a:t>#c6daec</a:t>
            </a:r>
            <a:r>
              <a:rPr lang="en" sz="1200">
                <a:solidFill>
                  <a:srgbClr val="C6DAEC"/>
                </a:solidFill>
              </a:rPr>
              <a:t>  /  Dark blue  </a:t>
            </a:r>
            <a:r>
              <a:rPr lang="en" sz="1200" b="1">
                <a:solidFill>
                  <a:srgbClr val="0E293C"/>
                </a:solidFill>
              </a:rPr>
              <a:t>#0e293c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732706" y="4247856"/>
            <a:ext cx="6039899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110000"/>
            </a:pPr>
            <a:r>
              <a:rPr lang="en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>
              <a:buClr>
                <a:schemeClr val="dk1"/>
              </a:buClr>
            </a:pP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01" name="Shape 1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207" y="2730559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BBD5"/>
        </a:solidFill>
        <a:effectLst/>
      </p:bgPr>
    </p:bg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Shape 1706"/>
          <p:cNvGrpSpPr/>
          <p:nvPr/>
        </p:nvGrpSpPr>
        <p:grpSpPr>
          <a:xfrm>
            <a:off x="954301" y="809074"/>
            <a:ext cx="286155" cy="361899"/>
            <a:chOff x="584925" y="238125"/>
            <a:chExt cx="415200" cy="525100"/>
          </a:xfrm>
        </p:grpSpPr>
        <p:sp>
          <p:nvSpPr>
            <p:cNvPr id="1707" name="Shape 170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13" name="Shape 1713"/>
          <p:cNvGrpSpPr/>
          <p:nvPr/>
        </p:nvGrpSpPr>
        <p:grpSpPr>
          <a:xfrm>
            <a:off x="1408763" y="861663"/>
            <a:ext cx="306367" cy="255039"/>
            <a:chOff x="1244325" y="314425"/>
            <a:chExt cx="444525" cy="370050"/>
          </a:xfrm>
        </p:grpSpPr>
        <p:sp>
          <p:nvSpPr>
            <p:cNvPr id="1714" name="Shape 171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16" name="Shape 1716"/>
          <p:cNvGrpSpPr/>
          <p:nvPr/>
        </p:nvGrpSpPr>
        <p:grpSpPr>
          <a:xfrm>
            <a:off x="1880074" y="860405"/>
            <a:ext cx="292909" cy="257555"/>
            <a:chOff x="1928175" y="312600"/>
            <a:chExt cx="425000" cy="373700"/>
          </a:xfrm>
        </p:grpSpPr>
        <p:sp>
          <p:nvSpPr>
            <p:cNvPr id="1717" name="Shape 171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2371223" y="851161"/>
            <a:ext cx="239876" cy="276059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0" name="Shape 1720"/>
          <p:cNvSpPr/>
          <p:nvPr/>
        </p:nvSpPr>
        <p:spPr>
          <a:xfrm>
            <a:off x="2852219" y="852001"/>
            <a:ext cx="207071" cy="27437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721" name="Shape 1721"/>
          <p:cNvGrpSpPr/>
          <p:nvPr/>
        </p:nvGrpSpPr>
        <p:grpSpPr>
          <a:xfrm>
            <a:off x="3251907" y="846945"/>
            <a:ext cx="336675" cy="284484"/>
            <a:chOff x="3918650" y="293075"/>
            <a:chExt cx="488500" cy="412775"/>
          </a:xfrm>
        </p:grpSpPr>
        <p:sp>
          <p:nvSpPr>
            <p:cNvPr id="1722" name="Shape 172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25" name="Shape 1725"/>
          <p:cNvGrpSpPr/>
          <p:nvPr/>
        </p:nvGrpSpPr>
        <p:grpSpPr>
          <a:xfrm>
            <a:off x="3746353" y="825477"/>
            <a:ext cx="276920" cy="327404"/>
            <a:chOff x="4636075" y="261925"/>
            <a:chExt cx="401800" cy="475050"/>
          </a:xfrm>
        </p:grpSpPr>
        <p:sp>
          <p:nvSpPr>
            <p:cNvPr id="1726" name="Shape 172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30" name="Shape 1730"/>
          <p:cNvSpPr/>
          <p:nvPr/>
        </p:nvSpPr>
        <p:spPr>
          <a:xfrm>
            <a:off x="4190867" y="850725"/>
            <a:ext cx="317307" cy="276920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731" name="Shape 1731"/>
          <p:cNvGrpSpPr/>
          <p:nvPr/>
        </p:nvGrpSpPr>
        <p:grpSpPr>
          <a:xfrm>
            <a:off x="4675091" y="852840"/>
            <a:ext cx="277747" cy="272268"/>
            <a:chOff x="5983625" y="301625"/>
            <a:chExt cx="403000" cy="395050"/>
          </a:xfrm>
        </p:grpSpPr>
        <p:sp>
          <p:nvSpPr>
            <p:cNvPr id="1732" name="Shape 1732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52" name="Shape 1752"/>
          <p:cNvGrpSpPr/>
          <p:nvPr/>
        </p:nvGrpSpPr>
        <p:grpSpPr>
          <a:xfrm>
            <a:off x="5141765" y="850725"/>
            <a:ext cx="273543" cy="273129"/>
            <a:chOff x="6660750" y="298550"/>
            <a:chExt cx="396900" cy="396300"/>
          </a:xfrm>
        </p:grpSpPr>
        <p:sp>
          <p:nvSpPr>
            <p:cNvPr id="1753" name="Shape 175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55" name="Shape 1755"/>
          <p:cNvGrpSpPr/>
          <p:nvPr/>
        </p:nvGrpSpPr>
        <p:grpSpPr>
          <a:xfrm>
            <a:off x="954301" y="1280797"/>
            <a:ext cx="286155" cy="346340"/>
            <a:chOff x="584925" y="922575"/>
            <a:chExt cx="415200" cy="502525"/>
          </a:xfrm>
        </p:grpSpPr>
        <p:sp>
          <p:nvSpPr>
            <p:cNvPr id="1756" name="Shape 175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59" name="Shape 1759"/>
          <p:cNvGrpSpPr/>
          <p:nvPr/>
        </p:nvGrpSpPr>
        <p:grpSpPr>
          <a:xfrm>
            <a:off x="1410452" y="1272809"/>
            <a:ext cx="303007" cy="361071"/>
            <a:chOff x="1246775" y="910975"/>
            <a:chExt cx="439650" cy="523900"/>
          </a:xfrm>
        </p:grpSpPr>
        <p:sp>
          <p:nvSpPr>
            <p:cNvPr id="1760" name="Shape 176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63" name="Shape 1763"/>
          <p:cNvGrpSpPr/>
          <p:nvPr/>
        </p:nvGrpSpPr>
        <p:grpSpPr>
          <a:xfrm>
            <a:off x="1878818" y="1330867"/>
            <a:ext cx="295425" cy="245768"/>
            <a:chOff x="1926350" y="995225"/>
            <a:chExt cx="428650" cy="356600"/>
          </a:xfrm>
        </p:grpSpPr>
        <p:sp>
          <p:nvSpPr>
            <p:cNvPr id="1764" name="Shape 176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68" name="Shape 1768"/>
          <p:cNvSpPr/>
          <p:nvPr/>
        </p:nvSpPr>
        <p:spPr>
          <a:xfrm>
            <a:off x="2346814" y="1310270"/>
            <a:ext cx="288705" cy="287017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9" name="Shape 1769"/>
          <p:cNvSpPr/>
          <p:nvPr/>
        </p:nvSpPr>
        <p:spPr>
          <a:xfrm>
            <a:off x="2811827" y="1324587"/>
            <a:ext cx="287844" cy="258399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0" name="Shape 1770"/>
          <p:cNvSpPr/>
          <p:nvPr/>
        </p:nvSpPr>
        <p:spPr>
          <a:xfrm>
            <a:off x="3280622" y="1326685"/>
            <a:ext cx="279436" cy="25417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3754467" y="1329208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772" name="Shape 1772"/>
          <p:cNvGrpSpPr/>
          <p:nvPr/>
        </p:nvGrpSpPr>
        <p:grpSpPr>
          <a:xfrm>
            <a:off x="4205466" y="1312369"/>
            <a:ext cx="287844" cy="288257"/>
            <a:chOff x="5302225" y="968375"/>
            <a:chExt cx="417650" cy="418250"/>
          </a:xfrm>
        </p:grpSpPr>
        <p:sp>
          <p:nvSpPr>
            <p:cNvPr id="1773" name="Shape 177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75" name="Shape 1775"/>
          <p:cNvGrpSpPr/>
          <p:nvPr/>
        </p:nvGrpSpPr>
        <p:grpSpPr>
          <a:xfrm>
            <a:off x="4635531" y="1279955"/>
            <a:ext cx="356867" cy="347599"/>
            <a:chOff x="5926225" y="921350"/>
            <a:chExt cx="517800" cy="504350"/>
          </a:xfrm>
        </p:grpSpPr>
        <p:sp>
          <p:nvSpPr>
            <p:cNvPr id="1776" name="Shape 177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78" name="Shape 1778"/>
          <p:cNvGrpSpPr/>
          <p:nvPr/>
        </p:nvGrpSpPr>
        <p:grpSpPr>
          <a:xfrm>
            <a:off x="5111890" y="1286695"/>
            <a:ext cx="333297" cy="334141"/>
            <a:chOff x="6617400" y="931125"/>
            <a:chExt cx="483600" cy="484825"/>
          </a:xfrm>
        </p:grpSpPr>
        <p:sp>
          <p:nvSpPr>
            <p:cNvPr id="1779" name="Shape 177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81" name="Shape 1781"/>
          <p:cNvGrpSpPr/>
          <p:nvPr/>
        </p:nvGrpSpPr>
        <p:grpSpPr>
          <a:xfrm>
            <a:off x="936626" y="1805539"/>
            <a:ext cx="321511" cy="225575"/>
            <a:chOff x="559275" y="1683950"/>
            <a:chExt cx="466500" cy="327300"/>
          </a:xfrm>
        </p:grpSpPr>
        <p:sp>
          <p:nvSpPr>
            <p:cNvPr id="1782" name="Shape 1782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84" name="Shape 1784"/>
          <p:cNvGrpSpPr/>
          <p:nvPr/>
        </p:nvGrpSpPr>
        <p:grpSpPr>
          <a:xfrm>
            <a:off x="1401201" y="1760949"/>
            <a:ext cx="321511" cy="314775"/>
            <a:chOff x="1233350" y="1619250"/>
            <a:chExt cx="466500" cy="456725"/>
          </a:xfrm>
        </p:grpSpPr>
        <p:sp>
          <p:nvSpPr>
            <p:cNvPr id="1785" name="Shape 1785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>
            <a:off x="1875869" y="1767667"/>
            <a:ext cx="301319" cy="301319"/>
            <a:chOff x="1922075" y="1629000"/>
            <a:chExt cx="437200" cy="437200"/>
          </a:xfrm>
        </p:grpSpPr>
        <p:sp>
          <p:nvSpPr>
            <p:cNvPr id="1790" name="Shape 179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92" name="Shape 1792"/>
          <p:cNvGrpSpPr/>
          <p:nvPr/>
        </p:nvGrpSpPr>
        <p:grpSpPr>
          <a:xfrm>
            <a:off x="2339186" y="1766414"/>
            <a:ext cx="303833" cy="303833"/>
            <a:chOff x="2594325" y="1627175"/>
            <a:chExt cx="440850" cy="440850"/>
          </a:xfrm>
        </p:grpSpPr>
        <p:sp>
          <p:nvSpPr>
            <p:cNvPr id="1793" name="Shape 179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96" name="Shape 1796"/>
          <p:cNvSpPr/>
          <p:nvPr/>
        </p:nvSpPr>
        <p:spPr>
          <a:xfrm>
            <a:off x="2817289" y="1779925"/>
            <a:ext cx="276920" cy="27690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797" name="Shape 1797"/>
          <p:cNvGrpSpPr/>
          <p:nvPr/>
        </p:nvGrpSpPr>
        <p:grpSpPr>
          <a:xfrm>
            <a:off x="3296947" y="1743683"/>
            <a:ext cx="246595" cy="349287"/>
            <a:chOff x="3984000" y="1594200"/>
            <a:chExt cx="357800" cy="506800"/>
          </a:xfrm>
        </p:grpSpPr>
        <p:sp>
          <p:nvSpPr>
            <p:cNvPr id="1798" name="Shape 179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00" name="Shape 1800"/>
          <p:cNvGrpSpPr/>
          <p:nvPr/>
        </p:nvGrpSpPr>
        <p:grpSpPr>
          <a:xfrm>
            <a:off x="3722369" y="1818579"/>
            <a:ext cx="324888" cy="199488"/>
            <a:chOff x="4601275" y="1702875"/>
            <a:chExt cx="471400" cy="289450"/>
          </a:xfrm>
        </p:grpSpPr>
        <p:sp>
          <p:nvSpPr>
            <p:cNvPr id="1801" name="Shape 180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06" name="Shape 1806"/>
          <p:cNvGrpSpPr/>
          <p:nvPr/>
        </p:nvGrpSpPr>
        <p:grpSpPr>
          <a:xfrm>
            <a:off x="4202524" y="1769769"/>
            <a:ext cx="293737" cy="297115"/>
            <a:chOff x="5297950" y="1632050"/>
            <a:chExt cx="426200" cy="431100"/>
          </a:xfrm>
        </p:grpSpPr>
        <p:sp>
          <p:nvSpPr>
            <p:cNvPr id="1807" name="Shape 180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09" name="Shape 1809"/>
          <p:cNvGrpSpPr/>
          <p:nvPr/>
        </p:nvGrpSpPr>
        <p:grpSpPr>
          <a:xfrm>
            <a:off x="4666252" y="1760949"/>
            <a:ext cx="295425" cy="314775"/>
            <a:chOff x="5970800" y="1619250"/>
            <a:chExt cx="428650" cy="456725"/>
          </a:xfrm>
        </p:grpSpPr>
        <p:sp>
          <p:nvSpPr>
            <p:cNvPr id="1810" name="Shape 181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15" name="Shape 1815"/>
          <p:cNvGrpSpPr/>
          <p:nvPr/>
        </p:nvGrpSpPr>
        <p:grpSpPr>
          <a:xfrm>
            <a:off x="5117368" y="1757161"/>
            <a:ext cx="331177" cy="302145"/>
            <a:chOff x="6625350" y="1613750"/>
            <a:chExt cx="480525" cy="438400"/>
          </a:xfrm>
        </p:grpSpPr>
        <p:sp>
          <p:nvSpPr>
            <p:cNvPr id="1816" name="Shape 181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21" name="Shape 1821"/>
          <p:cNvGrpSpPr/>
          <p:nvPr/>
        </p:nvGrpSpPr>
        <p:grpSpPr>
          <a:xfrm>
            <a:off x="972394" y="2248660"/>
            <a:ext cx="249972" cy="268495"/>
            <a:chOff x="611175" y="2326900"/>
            <a:chExt cx="362700" cy="389575"/>
          </a:xfrm>
        </p:grpSpPr>
        <p:sp>
          <p:nvSpPr>
            <p:cNvPr id="1822" name="Shape 18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26" name="Shape 1826"/>
          <p:cNvSpPr/>
          <p:nvPr/>
        </p:nvSpPr>
        <p:spPr>
          <a:xfrm>
            <a:off x="1430263" y="2251229"/>
            <a:ext cx="263447" cy="26344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27" name="Shape 1827"/>
          <p:cNvSpPr/>
          <p:nvPr/>
        </p:nvSpPr>
        <p:spPr>
          <a:xfrm>
            <a:off x="1894852" y="2251229"/>
            <a:ext cx="263447" cy="26344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28" name="Shape 1828"/>
          <p:cNvSpPr/>
          <p:nvPr/>
        </p:nvSpPr>
        <p:spPr>
          <a:xfrm>
            <a:off x="2359441" y="2251229"/>
            <a:ext cx="263447" cy="26344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29" name="Shape 1829"/>
          <p:cNvGrpSpPr/>
          <p:nvPr/>
        </p:nvGrpSpPr>
        <p:grpSpPr>
          <a:xfrm>
            <a:off x="2885391" y="2205743"/>
            <a:ext cx="140563" cy="350975"/>
            <a:chOff x="3386850" y="2264625"/>
            <a:chExt cx="203950" cy="509250"/>
          </a:xfrm>
        </p:grpSpPr>
        <p:sp>
          <p:nvSpPr>
            <p:cNvPr id="1830" name="Shape 183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32" name="Shape 1832"/>
          <p:cNvGrpSpPr/>
          <p:nvPr/>
        </p:nvGrpSpPr>
        <p:grpSpPr>
          <a:xfrm>
            <a:off x="3827169" y="2250350"/>
            <a:ext cx="115303" cy="261759"/>
            <a:chOff x="4753325" y="2329350"/>
            <a:chExt cx="167300" cy="379800"/>
          </a:xfrm>
        </p:grpSpPr>
        <p:sp>
          <p:nvSpPr>
            <p:cNvPr id="1833" name="Shape 183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35" name="Shape 1835"/>
          <p:cNvGrpSpPr/>
          <p:nvPr/>
        </p:nvGrpSpPr>
        <p:grpSpPr>
          <a:xfrm>
            <a:off x="3360474" y="2207415"/>
            <a:ext cx="119541" cy="347615"/>
            <a:chOff x="4076175" y="2267050"/>
            <a:chExt cx="173450" cy="504375"/>
          </a:xfrm>
        </p:grpSpPr>
        <p:sp>
          <p:nvSpPr>
            <p:cNvPr id="1836" name="Shape 183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38" name="Shape 1838"/>
          <p:cNvSpPr/>
          <p:nvPr/>
        </p:nvSpPr>
        <p:spPr>
          <a:xfrm>
            <a:off x="4217797" y="2244081"/>
            <a:ext cx="263447" cy="27774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39" name="Shape 1839"/>
          <p:cNvGrpSpPr/>
          <p:nvPr/>
        </p:nvGrpSpPr>
        <p:grpSpPr>
          <a:xfrm>
            <a:off x="4669194" y="2249073"/>
            <a:ext cx="289532" cy="267651"/>
            <a:chOff x="5975075" y="2327500"/>
            <a:chExt cx="420100" cy="388350"/>
          </a:xfrm>
        </p:grpSpPr>
        <p:sp>
          <p:nvSpPr>
            <p:cNvPr id="1840" name="Shape 18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1" name="Shape 18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42" name="Shape 1842"/>
          <p:cNvGrpSpPr/>
          <p:nvPr/>
        </p:nvGrpSpPr>
        <p:grpSpPr>
          <a:xfrm>
            <a:off x="5189732" y="2241077"/>
            <a:ext cx="177607" cy="289532"/>
            <a:chOff x="6730350" y="2315900"/>
            <a:chExt cx="257700" cy="420100"/>
          </a:xfrm>
        </p:grpSpPr>
        <p:sp>
          <p:nvSpPr>
            <p:cNvPr id="1843" name="Shape 18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4" name="Shape 184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5" name="Shape 184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48" name="Shape 1848"/>
          <p:cNvGrpSpPr/>
          <p:nvPr/>
        </p:nvGrpSpPr>
        <p:grpSpPr>
          <a:xfrm>
            <a:off x="1052342" y="2683353"/>
            <a:ext cx="90079" cy="328248"/>
            <a:chOff x="727175" y="2957625"/>
            <a:chExt cx="130700" cy="476275"/>
          </a:xfrm>
        </p:grpSpPr>
        <p:sp>
          <p:nvSpPr>
            <p:cNvPr id="1849" name="Shape 18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51" name="Shape 1851"/>
          <p:cNvSpPr/>
          <p:nvPr/>
        </p:nvSpPr>
        <p:spPr>
          <a:xfrm>
            <a:off x="1888547" y="2670379"/>
            <a:ext cx="276059" cy="354335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1459723" y="2670379"/>
            <a:ext cx="204520" cy="35433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53" name="Shape 1853"/>
          <p:cNvGrpSpPr/>
          <p:nvPr/>
        </p:nvGrpSpPr>
        <p:grpSpPr>
          <a:xfrm>
            <a:off x="2331599" y="2693865"/>
            <a:ext cx="318996" cy="307211"/>
            <a:chOff x="2583325" y="2972875"/>
            <a:chExt cx="462850" cy="445750"/>
          </a:xfrm>
        </p:grpSpPr>
        <p:sp>
          <p:nvSpPr>
            <p:cNvPr id="1854" name="Shape 185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56" name="Shape 1856"/>
          <p:cNvGrpSpPr/>
          <p:nvPr/>
        </p:nvGrpSpPr>
        <p:grpSpPr>
          <a:xfrm>
            <a:off x="2785233" y="2739752"/>
            <a:ext cx="340879" cy="215461"/>
            <a:chOff x="3241525" y="3039450"/>
            <a:chExt cx="494600" cy="312625"/>
          </a:xfrm>
        </p:grpSpPr>
        <p:sp>
          <p:nvSpPr>
            <p:cNvPr id="1857" name="Shape 185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59" name="Shape 1859"/>
          <p:cNvSpPr/>
          <p:nvPr/>
        </p:nvSpPr>
        <p:spPr>
          <a:xfrm>
            <a:off x="3738478" y="2701100"/>
            <a:ext cx="292909" cy="292892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60" name="Shape 1860"/>
          <p:cNvGrpSpPr/>
          <p:nvPr/>
        </p:nvGrpSpPr>
        <p:grpSpPr>
          <a:xfrm>
            <a:off x="4173061" y="2717026"/>
            <a:ext cx="352663" cy="260913"/>
            <a:chOff x="5255200" y="3006475"/>
            <a:chExt cx="511700" cy="378575"/>
          </a:xfrm>
        </p:grpSpPr>
        <p:sp>
          <p:nvSpPr>
            <p:cNvPr id="1861" name="Shape 186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63" name="Shape 1863"/>
          <p:cNvGrpSpPr/>
          <p:nvPr/>
        </p:nvGrpSpPr>
        <p:grpSpPr>
          <a:xfrm>
            <a:off x="3277577" y="2701877"/>
            <a:ext cx="285328" cy="291204"/>
            <a:chOff x="3955900" y="2984500"/>
            <a:chExt cx="414000" cy="422525"/>
          </a:xfrm>
        </p:grpSpPr>
        <p:sp>
          <p:nvSpPr>
            <p:cNvPr id="1864" name="Shape 186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67" name="Shape 1867"/>
          <p:cNvSpPr/>
          <p:nvPr/>
        </p:nvSpPr>
        <p:spPr>
          <a:xfrm>
            <a:off x="939584" y="3186728"/>
            <a:ext cx="318979" cy="250817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4703011" y="2687625"/>
            <a:ext cx="222199" cy="319840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69" name="Shape 1869"/>
          <p:cNvGrpSpPr/>
          <p:nvPr/>
        </p:nvGrpSpPr>
        <p:grpSpPr>
          <a:xfrm>
            <a:off x="5169540" y="2697661"/>
            <a:ext cx="217993" cy="309743"/>
            <a:chOff x="6701050" y="2978375"/>
            <a:chExt cx="316300" cy="449425"/>
          </a:xfrm>
        </p:grpSpPr>
        <p:sp>
          <p:nvSpPr>
            <p:cNvPr id="1870" name="Shape 187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72" name="Shape 1872"/>
          <p:cNvGrpSpPr/>
          <p:nvPr/>
        </p:nvGrpSpPr>
        <p:grpSpPr>
          <a:xfrm>
            <a:off x="1406663" y="3207684"/>
            <a:ext cx="310587" cy="208741"/>
            <a:chOff x="1241275" y="3718400"/>
            <a:chExt cx="450650" cy="302875"/>
          </a:xfrm>
        </p:grpSpPr>
        <p:sp>
          <p:nvSpPr>
            <p:cNvPr id="1873" name="Shape 187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77" name="Shape 1877"/>
          <p:cNvGrpSpPr/>
          <p:nvPr/>
        </p:nvGrpSpPr>
        <p:grpSpPr>
          <a:xfrm>
            <a:off x="1875458" y="3191695"/>
            <a:ext cx="302145" cy="241133"/>
            <a:chOff x="1921475" y="3695200"/>
            <a:chExt cx="438400" cy="349875"/>
          </a:xfrm>
        </p:grpSpPr>
        <p:sp>
          <p:nvSpPr>
            <p:cNvPr id="1878" name="Shape 187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81" name="Shape 1881"/>
          <p:cNvGrpSpPr/>
          <p:nvPr/>
        </p:nvGrpSpPr>
        <p:grpSpPr>
          <a:xfrm>
            <a:off x="2342971" y="3187904"/>
            <a:ext cx="296252" cy="248301"/>
            <a:chOff x="2599825" y="3689700"/>
            <a:chExt cx="429850" cy="360275"/>
          </a:xfrm>
        </p:grpSpPr>
        <p:sp>
          <p:nvSpPr>
            <p:cNvPr id="1882" name="Shape 1882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84" name="Shape 1884"/>
          <p:cNvGrpSpPr/>
          <p:nvPr/>
        </p:nvGrpSpPr>
        <p:grpSpPr>
          <a:xfrm>
            <a:off x="2821846" y="3162228"/>
            <a:ext cx="267651" cy="279436"/>
            <a:chOff x="3294650" y="3652450"/>
            <a:chExt cx="388350" cy="405450"/>
          </a:xfrm>
        </p:grpSpPr>
        <p:sp>
          <p:nvSpPr>
            <p:cNvPr id="1885" name="Shape 1885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88" name="Shape 1888"/>
          <p:cNvGrpSpPr/>
          <p:nvPr/>
        </p:nvGrpSpPr>
        <p:grpSpPr>
          <a:xfrm>
            <a:off x="3264123" y="3197589"/>
            <a:ext cx="312243" cy="228935"/>
            <a:chOff x="3936375" y="3703750"/>
            <a:chExt cx="453050" cy="332175"/>
          </a:xfrm>
        </p:grpSpPr>
        <p:sp>
          <p:nvSpPr>
            <p:cNvPr id="1889" name="Shape 188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94" name="Shape 1894"/>
          <p:cNvGrpSpPr/>
          <p:nvPr/>
        </p:nvGrpSpPr>
        <p:grpSpPr>
          <a:xfrm>
            <a:off x="3728695" y="3197589"/>
            <a:ext cx="312243" cy="228935"/>
            <a:chOff x="4610450" y="3703750"/>
            <a:chExt cx="453050" cy="332175"/>
          </a:xfrm>
        </p:grpSpPr>
        <p:sp>
          <p:nvSpPr>
            <p:cNvPr id="1895" name="Shape 1895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97" name="Shape 1897"/>
          <p:cNvGrpSpPr/>
          <p:nvPr/>
        </p:nvGrpSpPr>
        <p:grpSpPr>
          <a:xfrm>
            <a:off x="4204213" y="3174446"/>
            <a:ext cx="290359" cy="275215"/>
            <a:chOff x="5300400" y="3670175"/>
            <a:chExt cx="421300" cy="399325"/>
          </a:xfrm>
        </p:grpSpPr>
        <p:sp>
          <p:nvSpPr>
            <p:cNvPr id="1898" name="Shape 189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03" name="Shape 1903"/>
          <p:cNvSpPr/>
          <p:nvPr/>
        </p:nvSpPr>
        <p:spPr>
          <a:xfrm>
            <a:off x="4652504" y="3150547"/>
            <a:ext cx="323200" cy="323183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04" name="Shape 1904"/>
          <p:cNvGrpSpPr/>
          <p:nvPr/>
        </p:nvGrpSpPr>
        <p:grpSpPr>
          <a:xfrm>
            <a:off x="5137561" y="3171065"/>
            <a:ext cx="281951" cy="281968"/>
            <a:chOff x="6654650" y="3665275"/>
            <a:chExt cx="409100" cy="409125"/>
          </a:xfrm>
        </p:grpSpPr>
        <p:sp>
          <p:nvSpPr>
            <p:cNvPr id="1905" name="Shape 190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07" name="Shape 1907"/>
          <p:cNvGrpSpPr/>
          <p:nvPr/>
        </p:nvGrpSpPr>
        <p:grpSpPr>
          <a:xfrm>
            <a:off x="944617" y="3623854"/>
            <a:ext cx="305523" cy="305539"/>
            <a:chOff x="570875" y="4322250"/>
            <a:chExt cx="443300" cy="443325"/>
          </a:xfrm>
        </p:grpSpPr>
        <p:sp>
          <p:nvSpPr>
            <p:cNvPr id="1908" name="Shape 190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12" name="Shape 1912"/>
          <p:cNvSpPr/>
          <p:nvPr/>
        </p:nvSpPr>
        <p:spPr>
          <a:xfrm>
            <a:off x="1396597" y="3683297"/>
            <a:ext cx="330781" cy="186859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13" name="Shape 1913"/>
          <p:cNvGrpSpPr/>
          <p:nvPr/>
        </p:nvGrpSpPr>
        <p:grpSpPr>
          <a:xfrm>
            <a:off x="1915429" y="3601148"/>
            <a:ext cx="222199" cy="350957"/>
            <a:chOff x="1979475" y="4289300"/>
            <a:chExt cx="322400" cy="509225"/>
          </a:xfrm>
        </p:grpSpPr>
        <p:sp>
          <p:nvSpPr>
            <p:cNvPr id="1914" name="Shape 1914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17" name="Shape 1917"/>
          <p:cNvGrpSpPr/>
          <p:nvPr/>
        </p:nvGrpSpPr>
        <p:grpSpPr>
          <a:xfrm>
            <a:off x="2360223" y="3605764"/>
            <a:ext cx="262171" cy="341723"/>
            <a:chOff x="2624850" y="4296000"/>
            <a:chExt cx="380400" cy="495825"/>
          </a:xfrm>
        </p:grpSpPr>
        <p:sp>
          <p:nvSpPr>
            <p:cNvPr id="1918" name="Shape 191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21" name="Shape 1921"/>
          <p:cNvSpPr/>
          <p:nvPr/>
        </p:nvSpPr>
        <p:spPr>
          <a:xfrm>
            <a:off x="3280213" y="3636581"/>
            <a:ext cx="280263" cy="2802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2815624" y="3654260"/>
            <a:ext cx="280263" cy="24492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3743526" y="3635328"/>
            <a:ext cx="282813" cy="282795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24" name="Shape 1924"/>
          <p:cNvGrpSpPr/>
          <p:nvPr/>
        </p:nvGrpSpPr>
        <p:grpSpPr>
          <a:xfrm>
            <a:off x="4187378" y="3639433"/>
            <a:ext cx="324027" cy="274387"/>
            <a:chOff x="5275975" y="4344850"/>
            <a:chExt cx="470150" cy="398125"/>
          </a:xfrm>
        </p:grpSpPr>
        <p:sp>
          <p:nvSpPr>
            <p:cNvPr id="1925" name="Shape 1925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28" name="Shape 1928"/>
          <p:cNvSpPr/>
          <p:nvPr/>
        </p:nvSpPr>
        <p:spPr>
          <a:xfrm>
            <a:off x="4668498" y="3631120"/>
            <a:ext cx="291221" cy="291204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29" name="Shape 1929"/>
          <p:cNvGrpSpPr/>
          <p:nvPr/>
        </p:nvGrpSpPr>
        <p:grpSpPr>
          <a:xfrm>
            <a:off x="5129131" y="3617136"/>
            <a:ext cx="298803" cy="318979"/>
            <a:chOff x="6642425" y="4312500"/>
            <a:chExt cx="433550" cy="462825"/>
          </a:xfrm>
        </p:grpSpPr>
        <p:sp>
          <p:nvSpPr>
            <p:cNvPr id="1930" name="Shape 193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33" name="Shape 1933"/>
          <p:cNvSpPr/>
          <p:nvPr/>
        </p:nvSpPr>
        <p:spPr>
          <a:xfrm>
            <a:off x="905503" y="4128099"/>
            <a:ext cx="383781" cy="226419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34" name="Shape 1934"/>
          <p:cNvGrpSpPr/>
          <p:nvPr/>
        </p:nvGrpSpPr>
        <p:grpSpPr>
          <a:xfrm>
            <a:off x="1408763" y="4090547"/>
            <a:ext cx="306367" cy="301319"/>
            <a:chOff x="1244325" y="4999400"/>
            <a:chExt cx="444525" cy="437200"/>
          </a:xfrm>
        </p:grpSpPr>
        <p:sp>
          <p:nvSpPr>
            <p:cNvPr id="1935" name="Shape 193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40" name="Shape 1940"/>
          <p:cNvGrpSpPr/>
          <p:nvPr/>
        </p:nvGrpSpPr>
        <p:grpSpPr>
          <a:xfrm>
            <a:off x="1900698" y="4080865"/>
            <a:ext cx="251661" cy="320667"/>
            <a:chOff x="1958100" y="4985350"/>
            <a:chExt cx="365150" cy="465275"/>
          </a:xfrm>
        </p:grpSpPr>
        <p:sp>
          <p:nvSpPr>
            <p:cNvPr id="1941" name="Shape 19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44" name="Shape 1944"/>
          <p:cNvGrpSpPr/>
          <p:nvPr/>
        </p:nvGrpSpPr>
        <p:grpSpPr>
          <a:xfrm>
            <a:off x="2346750" y="4093065"/>
            <a:ext cx="288705" cy="296683"/>
            <a:chOff x="2605300" y="5003050"/>
            <a:chExt cx="418900" cy="430475"/>
          </a:xfrm>
        </p:grpSpPr>
        <p:sp>
          <p:nvSpPr>
            <p:cNvPr id="1945" name="Shape 1945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48" name="Shape 1948"/>
          <p:cNvGrpSpPr/>
          <p:nvPr/>
        </p:nvGrpSpPr>
        <p:grpSpPr>
          <a:xfrm>
            <a:off x="2783130" y="4099383"/>
            <a:ext cx="345083" cy="283640"/>
            <a:chOff x="3238475" y="5012225"/>
            <a:chExt cx="500700" cy="411550"/>
          </a:xfrm>
        </p:grpSpPr>
        <p:sp>
          <p:nvSpPr>
            <p:cNvPr id="1949" name="Shape 19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54" name="Shape 1954"/>
          <p:cNvGrpSpPr/>
          <p:nvPr/>
        </p:nvGrpSpPr>
        <p:grpSpPr>
          <a:xfrm>
            <a:off x="3695445" y="4069079"/>
            <a:ext cx="378749" cy="344239"/>
            <a:chOff x="4562200" y="4968250"/>
            <a:chExt cx="549550" cy="499475"/>
          </a:xfrm>
        </p:grpSpPr>
        <p:sp>
          <p:nvSpPr>
            <p:cNvPr id="1955" name="Shape 1955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60" name="Shape 1960"/>
          <p:cNvGrpSpPr/>
          <p:nvPr/>
        </p:nvGrpSpPr>
        <p:grpSpPr>
          <a:xfrm>
            <a:off x="3288956" y="4088448"/>
            <a:ext cx="262585" cy="305091"/>
            <a:chOff x="3972400" y="4996350"/>
            <a:chExt cx="381000" cy="442675"/>
          </a:xfrm>
        </p:grpSpPr>
        <p:sp>
          <p:nvSpPr>
            <p:cNvPr id="1961" name="Shape 196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63" name="Shape 1963"/>
          <p:cNvGrpSpPr/>
          <p:nvPr/>
        </p:nvGrpSpPr>
        <p:grpSpPr>
          <a:xfrm>
            <a:off x="4163390" y="4062772"/>
            <a:ext cx="372012" cy="356851"/>
            <a:chOff x="5241175" y="4959100"/>
            <a:chExt cx="539775" cy="517775"/>
          </a:xfrm>
        </p:grpSpPr>
        <p:sp>
          <p:nvSpPr>
            <p:cNvPr id="1964" name="Shape 196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6" name="Shape 196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7" name="Shape 196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70" name="Shape 1970"/>
          <p:cNvSpPr/>
          <p:nvPr/>
        </p:nvSpPr>
        <p:spPr>
          <a:xfrm>
            <a:off x="4650403" y="4150830"/>
            <a:ext cx="327404" cy="180967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71" name="Shape 1971"/>
          <p:cNvGrpSpPr/>
          <p:nvPr/>
        </p:nvGrpSpPr>
        <p:grpSpPr>
          <a:xfrm>
            <a:off x="5158595" y="4115792"/>
            <a:ext cx="238619" cy="274387"/>
            <a:chOff x="6685175" y="5036025"/>
            <a:chExt cx="346225" cy="398125"/>
          </a:xfrm>
        </p:grpSpPr>
        <p:sp>
          <p:nvSpPr>
            <p:cNvPr id="1972" name="Shape 1972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77" name="Shape 1977"/>
          <p:cNvGrpSpPr/>
          <p:nvPr/>
        </p:nvGrpSpPr>
        <p:grpSpPr>
          <a:xfrm>
            <a:off x="5997670" y="2344328"/>
            <a:ext cx="432571" cy="421333"/>
            <a:chOff x="5926225" y="921350"/>
            <a:chExt cx="517800" cy="504350"/>
          </a:xfrm>
        </p:grpSpPr>
        <p:sp>
          <p:nvSpPr>
            <p:cNvPr id="1978" name="Shape 197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980" name="Shape 1980"/>
          <p:cNvSpPr/>
          <p:nvPr/>
        </p:nvSpPr>
        <p:spPr>
          <a:xfrm>
            <a:off x="6191591" y="2580386"/>
            <a:ext cx="400951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81" name="Shape 1981"/>
          <p:cNvGrpSpPr/>
          <p:nvPr/>
        </p:nvGrpSpPr>
        <p:grpSpPr>
          <a:xfrm>
            <a:off x="6882658" y="2323708"/>
            <a:ext cx="432571" cy="421333"/>
            <a:chOff x="5926225" y="921350"/>
            <a:chExt cx="517800" cy="504350"/>
          </a:xfrm>
        </p:grpSpPr>
        <p:sp>
          <p:nvSpPr>
            <p:cNvPr id="1982" name="Shape 198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84" name="Shape 1984"/>
          <p:cNvSpPr/>
          <p:nvPr/>
        </p:nvSpPr>
        <p:spPr>
          <a:xfrm>
            <a:off x="7076579" y="2559768"/>
            <a:ext cx="400951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85" name="Shape 1985"/>
          <p:cNvGrpSpPr/>
          <p:nvPr/>
        </p:nvGrpSpPr>
        <p:grpSpPr>
          <a:xfrm>
            <a:off x="5997935" y="3072748"/>
            <a:ext cx="1075936" cy="1047988"/>
            <a:chOff x="5926225" y="921350"/>
            <a:chExt cx="517800" cy="504350"/>
          </a:xfrm>
        </p:grpSpPr>
        <p:sp>
          <p:nvSpPr>
            <p:cNvPr id="1986" name="Shape 198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88" name="Shape 1988"/>
          <p:cNvSpPr/>
          <p:nvPr/>
        </p:nvSpPr>
        <p:spPr>
          <a:xfrm>
            <a:off x="6480248" y="3659845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9" name="Shape 1989"/>
          <p:cNvSpPr txBox="1"/>
          <p:nvPr/>
        </p:nvSpPr>
        <p:spPr>
          <a:xfrm>
            <a:off x="5886625" y="778807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122222"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>
              <a:buClr>
                <a:schemeClr val="dk1"/>
              </a:buClr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  <a:buSzPct val="122222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</a:p>
          <a:p>
            <a:pPr marL="457178" indent="-285737"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</a:p>
          <a:p>
            <a:pPr marL="457178" indent="-285737"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fill color and opacity.</a:t>
            </a:r>
          </a:p>
          <a:p>
            <a:pPr marL="457178" indent="-285737"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</a:p>
          <a:p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</a:p>
          <a:p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</a:p>
          <a:p>
            <a:pPr>
              <a:buClr>
                <a:schemeClr val="dk1"/>
              </a:buClr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title" idx="4294967295"/>
          </p:nvPr>
        </p:nvSpPr>
        <p:spPr>
          <a:xfrm>
            <a:off x="400051" y="1543051"/>
            <a:ext cx="2695500" cy="3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Вводим номер интересующей нас аудитории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99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title" idx="4294967295"/>
          </p:nvPr>
        </p:nvSpPr>
        <p:spPr>
          <a:xfrm>
            <a:off x="400051" y="1543051"/>
            <a:ext cx="2695500" cy="3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Это – учебная аудитория.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68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title" idx="4294967295"/>
          </p:nvPr>
        </p:nvSpPr>
        <p:spPr>
          <a:xfrm>
            <a:off x="400051" y="1543051"/>
            <a:ext cx="2695500" cy="3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Построили маршрут.</a:t>
            </a:r>
            <a:endParaRPr lang="en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28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927351" y="1835756"/>
            <a:ext cx="5638800" cy="1453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400" dirty="0">
                <a:latin typeface="Cambria" panose="02040503050406030204" pitchFamily="18" charset="0"/>
              </a:rPr>
              <a:t>Интерактивная навигация</a:t>
            </a:r>
            <a:endParaRPr lang="en" sz="4400" dirty="0">
              <a:latin typeface="Cambria" panose="02040503050406030204" pitchFamily="18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37918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6"/>
          <p:cNvSpPr txBox="1">
            <a:spLocks noGrp="1"/>
          </p:cNvSpPr>
          <p:nvPr>
            <p:ph type="body" idx="1"/>
          </p:nvPr>
        </p:nvSpPr>
        <p:spPr>
          <a:xfrm>
            <a:off x="837911" y="2374551"/>
            <a:ext cx="31994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ru-RU" sz="1600" dirty="0">
                <a:latin typeface="Cambria" panose="02040503050406030204" pitchFamily="18" charset="0"/>
              </a:rPr>
              <a:t>Высокая доступность системы:</a:t>
            </a:r>
          </a:p>
          <a:p>
            <a:pPr>
              <a:buNone/>
            </a:pPr>
            <a:endParaRPr lang="ru-RU" sz="1600" dirty="0">
              <a:latin typeface="Cambria" panose="02040503050406030204" pitchFamily="18" charset="0"/>
            </a:endParaRPr>
          </a:p>
          <a:p>
            <a:pPr marL="285737" indent="-285737"/>
            <a:r>
              <a:rPr lang="ru-RU" dirty="0" smtClean="0">
                <a:latin typeface="Calibri Light" panose="020F0302020204030204" pitchFamily="34" charset="0"/>
              </a:rPr>
              <a:t>Доступна </a:t>
            </a:r>
            <a:r>
              <a:rPr lang="ru-RU" dirty="0">
                <a:latin typeface="Calibri Light" panose="020F0302020204030204" pitchFamily="34" charset="0"/>
              </a:rPr>
              <a:t>при подключении к сети интернет</a:t>
            </a:r>
            <a:r>
              <a:rPr lang="ru-RU" dirty="0" smtClean="0">
                <a:latin typeface="Calibri Light" panose="020F0302020204030204" pitchFamily="34" charset="0"/>
              </a:rPr>
              <a:t>;</a:t>
            </a:r>
            <a:endParaRPr lang="ru-RU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Легко открыть и начать пользоваться</a:t>
            </a:r>
            <a:r>
              <a:rPr lang="ru-RU" dirty="0" smtClean="0">
                <a:latin typeface="Calibri Light" panose="020F0302020204030204" pitchFamily="34" charset="0"/>
              </a:rPr>
              <a:t>;</a:t>
            </a: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Никаких утомительных загрузок </a:t>
            </a:r>
            <a:r>
              <a:rPr lang="ru-RU" dirty="0" smtClean="0">
                <a:latin typeface="Calibri Light" panose="020F0302020204030204" pitchFamily="34" charset="0"/>
              </a:rPr>
              <a:t>приложений.</a:t>
            </a:r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13" name="Shape 1516"/>
          <p:cNvSpPr txBox="1">
            <a:spLocks/>
          </p:cNvSpPr>
          <p:nvPr/>
        </p:nvSpPr>
        <p:spPr>
          <a:xfrm>
            <a:off x="4037311" y="2379617"/>
            <a:ext cx="3385840" cy="254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r>
              <a:rPr lang="ru-RU" sz="1600" dirty="0">
                <a:latin typeface="Cambria" panose="02040503050406030204" pitchFamily="18" charset="0"/>
              </a:rPr>
              <a:t>Навигационная составляющая:</a:t>
            </a:r>
          </a:p>
          <a:p>
            <a:pPr>
              <a:buFont typeface="Muli"/>
              <a:buNone/>
            </a:pPr>
            <a:endParaRPr lang="ru-RU" sz="1600" dirty="0">
              <a:latin typeface="Cambria" panose="02040503050406030204" pitchFamily="18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Ориентирует пользователя в пространстве, показывает дополнительную информацию об аудиториях и кабинетах;</a:t>
            </a: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Дает возможность узнать текущее местоположение </a:t>
            </a:r>
            <a:br>
              <a:rPr lang="ru-RU" dirty="0">
                <a:latin typeface="Calibri Light" panose="020F0302020204030204" pitchFamily="34" charset="0"/>
              </a:rPr>
            </a:br>
            <a:r>
              <a:rPr lang="ru-RU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(используя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NFC-</a:t>
            </a:r>
            <a:r>
              <a:rPr lang="ru-RU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метки)</a:t>
            </a:r>
            <a:r>
              <a:rPr lang="en-US" dirty="0">
                <a:latin typeface="Calibri Light" panose="020F0302020204030204" pitchFamily="34" charset="0"/>
              </a:rPr>
              <a:t>;</a:t>
            </a:r>
            <a:endParaRPr lang="ru-RU" i="1" dirty="0">
              <a:latin typeface="Calibri Light" panose="020F0302020204030204" pitchFamily="34" charset="0"/>
            </a:endParaRPr>
          </a:p>
          <a:p>
            <a:pPr marL="285737" indent="-285737"/>
            <a:r>
              <a:rPr lang="ru-RU" dirty="0">
                <a:latin typeface="Calibri Light" panose="020F0302020204030204" pitchFamily="34" charset="0"/>
              </a:rPr>
              <a:t>Позволяет строить маршрут </a:t>
            </a:r>
            <a:br>
              <a:rPr lang="ru-RU" dirty="0">
                <a:latin typeface="Calibri Light" panose="020F0302020204030204" pitchFamily="34" charset="0"/>
              </a:rPr>
            </a:br>
            <a:r>
              <a:rPr lang="ru-RU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(как в Яндекс.Картах)</a:t>
            </a:r>
            <a:r>
              <a:rPr lang="en-US" dirty="0">
                <a:latin typeface="Calibri Light" panose="020F0302020204030204" pitchFamily="34" charset="0"/>
              </a:rPr>
              <a:t>;</a:t>
            </a:r>
            <a:endParaRPr lang="ru-RU" i="1" dirty="0">
              <a:latin typeface="Calibri Light" panose="020F0302020204030204" pitchFamily="34" charset="0"/>
            </a:endParaRPr>
          </a:p>
          <a:p>
            <a:pPr marL="285737" indent="-285737"/>
            <a:endParaRPr lang="en" dirty="0">
              <a:latin typeface="Calibri Light" panose="020F0302020204030204" pitchFamily="34" charset="0"/>
            </a:endParaRPr>
          </a:p>
        </p:txBody>
      </p:sp>
      <p:sp>
        <p:nvSpPr>
          <p:cNvPr id="6" name="Shape 1409"/>
          <p:cNvSpPr txBox="1">
            <a:spLocks/>
          </p:cNvSpPr>
          <p:nvPr/>
        </p:nvSpPr>
        <p:spPr>
          <a:xfrm>
            <a:off x="1732702" y="539752"/>
            <a:ext cx="6598500" cy="16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  <a:buClrTx/>
              <a:buSzTx/>
            </a:pPr>
            <a:r>
              <a:rPr lang="ru-RU" dirty="0">
                <a:latin typeface="Cambria"/>
                <a:ea typeface="Cambria"/>
                <a:cs typeface="Cambria"/>
                <a:sym typeface="Cambria"/>
              </a:rPr>
              <a:t>Интерактивная система</a:t>
            </a:r>
            <a:br>
              <a:rPr lang="ru-RU" dirty="0">
                <a:latin typeface="Cambria"/>
                <a:ea typeface="Cambria"/>
                <a:cs typeface="Cambria"/>
                <a:sym typeface="Cambria"/>
              </a:rPr>
            </a:br>
            <a:r>
              <a:rPr lang="ru-RU" dirty="0">
                <a:latin typeface="Cambria"/>
                <a:ea typeface="Cambria"/>
                <a:cs typeface="Cambria"/>
                <a:sym typeface="Cambria"/>
              </a:rPr>
              <a:t>навигации</a:t>
            </a:r>
            <a:r>
              <a:rPr lang="en-US" sz="1800" dirty="0">
                <a:solidFill>
                  <a:srgbClr val="C6DAEC"/>
                </a:solidFill>
                <a:latin typeface="Cambria" panose="02040503050406030204" pitchFamily="18" charset="0"/>
                <a:ea typeface="Muli"/>
                <a:cs typeface="Muli"/>
                <a:sym typeface="Muli"/>
              </a:rPr>
              <a:t> </a:t>
            </a:r>
            <a:endParaRPr lang="ru-RU" sz="1800" dirty="0">
              <a:solidFill>
                <a:srgbClr val="C6DAEC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349961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thesis</Template>
  <TotalTime>2433</TotalTime>
  <Words>1080</Words>
  <Application>Microsoft Office PowerPoint</Application>
  <PresentationFormat>Экран (16:9)</PresentationFormat>
  <Paragraphs>187</Paragraphs>
  <Slides>42</Slides>
  <Notes>42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Nixie One</vt:lpstr>
      <vt:lpstr>Calibri Light</vt:lpstr>
      <vt:lpstr>Muli</vt:lpstr>
      <vt:lpstr>Cambria</vt:lpstr>
      <vt:lpstr>Imogen template</vt:lpstr>
      <vt:lpstr>Навигация по МИРЭА</vt:lpstr>
      <vt:lpstr>Существующая проблема</vt:lpstr>
      <vt:lpstr>Решение</vt:lpstr>
      <vt:lpstr>Как это работает?</vt:lpstr>
      <vt:lpstr>Вводим номер интересующей нас аудитории</vt:lpstr>
      <vt:lpstr>Это – учебная аудитория.</vt:lpstr>
      <vt:lpstr>Построили маршрут.</vt:lpstr>
      <vt:lpstr>Интерактивная навигация</vt:lpstr>
      <vt:lpstr>Презентация PowerPoint</vt:lpstr>
      <vt:lpstr>Интерактивная навигация</vt:lpstr>
      <vt:lpstr>Интерфейс интерактивной навигации</vt:lpstr>
      <vt:lpstr>Презентация PowerPoint</vt:lpstr>
      <vt:lpstr>Интерактивная система повысит привлекательность и успешность вуза в глазах абитуриентов и систем оценки вузов.</vt:lpstr>
      <vt:lpstr>Настенная навигация</vt:lpstr>
      <vt:lpstr>Настенная навигация</vt:lpstr>
      <vt:lpstr>Презентация PowerPoint</vt:lpstr>
      <vt:lpstr>Пример настенного плаката</vt:lpstr>
      <vt:lpstr>Проблемы реализации</vt:lpstr>
      <vt:lpstr>Презентация PowerPoint</vt:lpstr>
      <vt:lpstr>Презентация PowerPoint</vt:lpstr>
      <vt:lpstr>Проблемы реализации (Большой объем данных) </vt:lpstr>
      <vt:lpstr>Презентация PowerPoint</vt:lpstr>
      <vt:lpstr>Проблемы реализации (Плакаты)</vt:lpstr>
      <vt:lpstr>This is a slide title</vt:lpstr>
      <vt:lpstr>In two or three columns</vt:lpstr>
      <vt:lpstr>A picture is worth a thousand words</vt:lpstr>
      <vt:lpstr>Want big impact? Use big image.</vt:lpstr>
      <vt:lpstr>Презентация PowerPoint</vt:lpstr>
      <vt:lpstr>And tables to compare data</vt:lpstr>
      <vt:lpstr>Hello!</vt:lpstr>
      <vt:lpstr>Презентация PowerPoint</vt:lpstr>
      <vt:lpstr>Maps</vt:lpstr>
      <vt:lpstr>89,526,124 Whoa! That’s a big number, aren’t you proud?</vt:lpstr>
      <vt:lpstr>89,526,124$</vt:lpstr>
      <vt:lpstr>Let’s review some concepts</vt:lpstr>
      <vt:lpstr>Презентация PowerPoint</vt:lpstr>
      <vt:lpstr>Презентация PowerPoint</vt:lpstr>
      <vt:lpstr>Презентация PowerPoint</vt:lpstr>
      <vt:lpstr>Thanks!</vt:lpstr>
      <vt:lpstr>Credits</vt:lpstr>
      <vt:lpstr>Presentation design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Навигация по МИРЭА</dc:title>
  <dc:creator>Миша Дермик</dc:creator>
  <cp:lastModifiedBy>Павел Щеголев</cp:lastModifiedBy>
  <cp:revision>25</cp:revision>
  <dcterms:modified xsi:type="dcterms:W3CDTF">2015-09-24T15:55:09Z</dcterms:modified>
</cp:coreProperties>
</file>